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59" r:id="rId2"/>
  </p:sldMasterIdLst>
  <p:sldIdLst>
    <p:sldId id="256" r:id="rId3"/>
    <p:sldId id="272" r:id="rId4"/>
    <p:sldId id="258" r:id="rId5"/>
    <p:sldId id="259" r:id="rId6"/>
    <p:sldId id="260" r:id="rId7"/>
    <p:sldId id="261" r:id="rId8"/>
    <p:sldId id="262" r:id="rId9"/>
    <p:sldId id="285" r:id="rId10"/>
    <p:sldId id="263" r:id="rId11"/>
    <p:sldId id="270" r:id="rId12"/>
    <p:sldId id="264" r:id="rId13"/>
    <p:sldId id="273" r:id="rId14"/>
    <p:sldId id="265" r:id="rId15"/>
    <p:sldId id="275" r:id="rId16"/>
    <p:sldId id="277" r:id="rId17"/>
    <p:sldId id="278" r:id="rId18"/>
    <p:sldId id="279" r:id="rId19"/>
    <p:sldId id="280" r:id="rId20"/>
    <p:sldId id="281" r:id="rId21"/>
    <p:sldId id="276" r:id="rId22"/>
    <p:sldId id="267" r:id="rId23"/>
    <p:sldId id="287" r:id="rId24"/>
    <p:sldId id="282" r:id="rId25"/>
    <p:sldId id="283" r:id="rId26"/>
    <p:sldId id="284" r:id="rId27"/>
    <p:sldId id="28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4"/>
  </p:normalViewPr>
  <p:slideViewPr>
    <p:cSldViewPr>
      <p:cViewPr varScale="1">
        <p:scale>
          <a:sx n="106" d="100"/>
          <a:sy n="106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93BCCBC3-6A53-4AA9-A8FE-20E95A263D6F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72F32-2AAF-40A1-A1D0-FD37A7CF4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9C7E5-F730-4CFD-BBC4-ACFDEC52A351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D8C86-C73A-4311-87F8-803B97D8F9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9DD20-AD8E-43D8-966F-3998479F785E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24EDE-12EA-46D4-B787-0B07C1BAC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F56AE-94F7-4EF9-8DD4-6EF663DD5F42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C8E63-EC7D-4F30-8B37-3656EFCCA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2468D-C4C5-4AFD-8F34-1BF4D047B98E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0C007-18F9-443F-86A7-38B24307F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C83B0-CB46-4F6A-96D0-BAAAED2C1D10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022B3-CF80-4524-ABE6-423287A2E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546A9-66C7-4699-85CC-60C81970FAD9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899E4-F196-40CA-956B-F0961F248B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983F6-78C4-4D5D-BCA1-0EC0416D774B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94A70-3A18-4C98-B08A-16B879DD74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1F17-D9EB-422E-BA42-70DA5BC075B0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55E71-7F91-4CD8-AAD2-81ECB32542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194D-A18D-43E6-8FA9-60297CE366BB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A1FD0-FCFC-4C04-A6CD-68F0E1E2F9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EB32D-16BE-45B6-BD21-7F89701AA08C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77C1-D7A5-4ABF-A72E-C3728CF100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F61CA-C16D-4DAF-B168-331DDB0E86B6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7F4E-1E05-4C46-8AA2-ABC3ACDE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64B23-B46C-44DF-AE7C-E30573E46910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7F541-9906-43CB-B100-3E41B471E5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E3F3B-B847-4B26-914A-64A64B30DA27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F537D-2315-4602-B31A-821524A0F9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BCE51-3705-4932-A5E2-E57755FD0754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2137B-940F-47E5-A815-F842049136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629E-65A3-4B63-AA8B-D6559BC38E02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CD687-F2E6-43BF-B434-7E0A1CC0FD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29E2B-BA4B-4990-B662-0F4C78C408C6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C7533-5B9E-4C58-BA16-B83553DCB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252E7-1FC2-424C-8806-5DE1ED4D4DBC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7FBD-C716-4969-8217-CEF100524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763C9-C1F7-43BD-849A-7F3C33016C1E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DE6DC-0432-4997-94B1-40EAF97E7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669B-33B2-4069-BEE6-126F2DF275FF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9EF36-CE86-479D-B20E-AF667C070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1B192-6E01-42E4-A367-B09642833344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487B6-AD6D-4F60-B523-3314C5BE8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B14ED-58E6-4B74-92A8-C001F86DC902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A6FC1-EDE6-4F41-B801-E94BF6BAB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3BD23-2962-4CC9-B420-F18AA41980E8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50A1E-E397-4C79-A419-F76FE7B25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C7CE954-9D5A-437A-A8E8-881ED6FF2378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DA94B96-8012-4FCD-B66C-18FB33293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78" r:id="rId2"/>
    <p:sldLayoutId id="2147483895" r:id="rId3"/>
    <p:sldLayoutId id="2147483879" r:id="rId4"/>
    <p:sldLayoutId id="2147483880" r:id="rId5"/>
    <p:sldLayoutId id="2147483896" r:id="rId6"/>
    <p:sldLayoutId id="2147483897" r:id="rId7"/>
    <p:sldLayoutId id="2147483898" r:id="rId8"/>
    <p:sldLayoutId id="2147483899" r:id="rId9"/>
    <p:sldLayoutId id="2147483881" r:id="rId10"/>
    <p:sldLayoutId id="2147483900" r:id="rId11"/>
    <p:sldLayoutId id="214748388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Garamond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Garamond" pitchFamily="18" charset="0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8261A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9649F6-BE05-4B91-9768-3B71C3FA64B7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76270F0-2D2E-42D6-B44A-073049B71E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09600"/>
            <a:ext cx="6858000" cy="426720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sr-Cyrl-CS" sz="2900" b="1" dirty="0"/>
              <a:t>Универзитет у Крагујевцу</a:t>
            </a:r>
            <a:br>
              <a:rPr lang="sr-Cyrl-CS" sz="2900" b="1" dirty="0"/>
            </a:br>
            <a:r>
              <a:rPr lang="sr-Cyrl-CS" sz="2900" b="1" dirty="0"/>
              <a:t>Факултет медицинских наука</a:t>
            </a:r>
            <a:br>
              <a:rPr lang="sr-Cyrl-CS" sz="2900" b="1" dirty="0"/>
            </a:br>
            <a:r>
              <a:rPr lang="sr-Cyrl-CS" sz="2900" b="1" dirty="0"/>
              <a:t>Основне струковне студије</a:t>
            </a:r>
            <a:br>
              <a:rPr lang="sr-Cyrl-CS" sz="2900" dirty="0"/>
            </a:br>
            <a:br>
              <a:rPr lang="sr-Cyrl-CS" sz="2900" dirty="0"/>
            </a:br>
            <a:r>
              <a:rPr lang="sr-Cyrl-RS" sz="2900" dirty="0"/>
              <a:t>Ургентна медицина</a:t>
            </a:r>
            <a:br>
              <a:rPr lang="sr-Cyrl-CS" sz="2900" dirty="0"/>
            </a:br>
            <a:r>
              <a:rPr lang="sr-Cyrl-CS" sz="2900" dirty="0"/>
              <a:t>13. недеља наставе</a:t>
            </a:r>
            <a:br>
              <a:rPr lang="sr-Cyrl-CS" sz="2900" dirty="0"/>
            </a:br>
            <a:r>
              <a:rPr lang="sr-Cyrl-CS" sz="2900" dirty="0"/>
              <a:t>школска 202</a:t>
            </a:r>
            <a:r>
              <a:rPr lang="en-US" sz="2900" dirty="0"/>
              <a:t>2</a:t>
            </a:r>
            <a:r>
              <a:rPr lang="sr-Cyrl-CS" sz="2900" dirty="0"/>
              <a:t>/202</a:t>
            </a:r>
            <a:r>
              <a:rPr lang="en-US" sz="2900" dirty="0"/>
              <a:t>3</a:t>
            </a:r>
            <a:r>
              <a:rPr lang="sr-Cyrl-CS" sz="2900" dirty="0"/>
              <a:t>. година</a:t>
            </a: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sr-Cyrl-CS" sz="2800" b="1" dirty="0">
                <a:solidFill>
                  <a:schemeClr val="accent1">
                    <a:satMod val="150000"/>
                  </a:schemeClr>
                </a:solidFill>
              </a:rPr>
              <a:t>Ургентна стања у психијатрији</a:t>
            </a:r>
            <a:br>
              <a:rPr lang="sr-Cyrl-CS" sz="2800" dirty="0">
                <a:solidFill>
                  <a:schemeClr val="accent1">
                    <a:satMod val="150000"/>
                  </a:schemeClr>
                </a:solidFill>
              </a:rPr>
            </a:br>
            <a:endParaRPr lang="en-US" sz="29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sr-Cyrl-RS" b="1" dirty="0">
                <a:solidFill>
                  <a:schemeClr val="tx1"/>
                </a:solidFill>
                <a:latin typeface="Garamond" pitchFamily="18" charset="0"/>
              </a:rPr>
              <a:t>проф. др Милица М. </a:t>
            </a:r>
            <a:r>
              <a:rPr lang="sr-Cyrl-RS" b="1" dirty="0" err="1">
                <a:solidFill>
                  <a:schemeClr val="tx1"/>
                </a:solidFill>
                <a:latin typeface="Garamond" pitchFamily="18" charset="0"/>
              </a:rPr>
              <a:t>Боровчанин</a:t>
            </a:r>
            <a:endParaRPr lang="en-GB" b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4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33400"/>
            <a:ext cx="1397000" cy="168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990600"/>
          </a:xfrm>
        </p:spPr>
        <p:txBody>
          <a:bodyPr/>
          <a:lstStyle/>
          <a:p>
            <a:r>
              <a:rPr lang="en-US" sz="3600" b="1"/>
              <a:t>Соматска болест и психичко реаговање</a:t>
            </a:r>
            <a:endParaRPr lang="en-GB" sz="3600" b="1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013325"/>
          </a:xfrm>
        </p:spPr>
        <p:txBody>
          <a:bodyPr/>
          <a:lstStyle/>
          <a:p>
            <a:r>
              <a:rPr lang="en-US" sz="2400" dirty="0"/>
              <a:t>У </a:t>
            </a:r>
            <a:r>
              <a:rPr lang="en-US" sz="2400" dirty="0" err="1"/>
              <a:t>лечењу</a:t>
            </a:r>
            <a:r>
              <a:rPr lang="en-US" sz="2400" dirty="0"/>
              <a:t> </a:t>
            </a:r>
            <a:r>
              <a:rPr lang="en-US" sz="2400" dirty="0" err="1"/>
              <a:t>соматске</a:t>
            </a:r>
            <a:r>
              <a:rPr lang="en-US" sz="2400" dirty="0"/>
              <a:t> </a:t>
            </a:r>
            <a:r>
              <a:rPr lang="en-US" sz="2400" dirty="0" err="1"/>
              <a:t>болести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често</a:t>
            </a:r>
            <a:r>
              <a:rPr lang="en-US" sz="2400" dirty="0"/>
              <a:t> </a:t>
            </a:r>
            <a:r>
              <a:rPr lang="en-US" sz="2400" dirty="0" err="1"/>
              <a:t>заборавља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човек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има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душу</a:t>
            </a:r>
            <a:r>
              <a:rPr lang="en-US" sz="2400" b="1" dirty="0">
                <a:solidFill>
                  <a:schemeClr val="accent1"/>
                </a:solidFill>
              </a:rPr>
              <a:t>, а </a:t>
            </a:r>
            <a:r>
              <a:rPr lang="en-US" sz="2400" b="1" dirty="0" err="1">
                <a:solidFill>
                  <a:schemeClr val="accent1"/>
                </a:solidFill>
              </a:rPr>
              <a:t>не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само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тело</a:t>
            </a:r>
            <a:endParaRPr lang="en-US" sz="2400" b="1" dirty="0">
              <a:solidFill>
                <a:schemeClr val="accent1"/>
              </a:solidFill>
            </a:endParaRPr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 err="1"/>
              <a:t>Максимална</a:t>
            </a:r>
            <a:r>
              <a:rPr lang="en-US" sz="2400" dirty="0"/>
              <a:t> </a:t>
            </a:r>
            <a:r>
              <a:rPr lang="en-US" sz="2400" dirty="0" err="1"/>
              <a:t>сконцентрисаност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оболели</a:t>
            </a:r>
            <a:r>
              <a:rPr lang="en-US" sz="2400" dirty="0"/>
              <a:t> </a:t>
            </a:r>
            <a:r>
              <a:rPr lang="en-US" sz="2400" dirty="0" err="1"/>
              <a:t>орган</a:t>
            </a:r>
            <a:r>
              <a:rPr lang="en-US" sz="2400" dirty="0"/>
              <a:t>,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лабораторијске</a:t>
            </a:r>
            <a:r>
              <a:rPr lang="en-US" sz="2400" dirty="0"/>
              <a:t> и </a:t>
            </a:r>
            <a:r>
              <a:rPr lang="en-US" sz="2400" dirty="0" err="1"/>
              <a:t>друге</a:t>
            </a:r>
            <a:r>
              <a:rPr lang="en-US" sz="2400" dirty="0"/>
              <a:t> </a:t>
            </a:r>
            <a:r>
              <a:rPr lang="en-US" sz="2400" dirty="0" err="1"/>
              <a:t>дијагностичке</a:t>
            </a:r>
            <a:r>
              <a:rPr lang="en-US" sz="2400" dirty="0"/>
              <a:t> </a:t>
            </a:r>
            <a:r>
              <a:rPr lang="en-US" sz="2400" dirty="0" err="1"/>
              <a:t>налазе</a:t>
            </a:r>
            <a:r>
              <a:rPr lang="en-US" sz="2400" dirty="0"/>
              <a:t>, </a:t>
            </a:r>
            <a:r>
              <a:rPr lang="en-US" sz="2400" dirty="0" err="1"/>
              <a:t>па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потребно</a:t>
            </a:r>
            <a:r>
              <a:rPr lang="en-US" sz="2400" dirty="0"/>
              <a:t> </a:t>
            </a:r>
            <a:r>
              <a:rPr lang="en-US" sz="2400" dirty="0" err="1"/>
              <a:t>подсећање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болест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постоји</a:t>
            </a:r>
            <a:r>
              <a:rPr lang="en-US" sz="2400" dirty="0"/>
              <a:t> </a:t>
            </a:r>
            <a:r>
              <a:rPr lang="en-US" sz="2400" dirty="0" err="1"/>
              <a:t>сама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себе</a:t>
            </a:r>
            <a:r>
              <a:rPr lang="en-US" sz="2400" dirty="0"/>
              <a:t> </a:t>
            </a:r>
            <a:r>
              <a:rPr lang="en-US" sz="2400" dirty="0" err="1"/>
              <a:t>већ</a:t>
            </a:r>
            <a:r>
              <a:rPr lang="en-US" sz="2400" dirty="0"/>
              <a:t> у </a:t>
            </a:r>
            <a:r>
              <a:rPr lang="en-US" sz="2400" dirty="0" err="1"/>
              <a:t>болесном</a:t>
            </a:r>
            <a:r>
              <a:rPr lang="en-US" sz="2400" dirty="0"/>
              <a:t> </a:t>
            </a:r>
            <a:r>
              <a:rPr lang="en-US" sz="2400" dirty="0" err="1"/>
              <a:t>човеку</a:t>
            </a:r>
            <a:endParaRPr lang="en-US" sz="2400" dirty="0"/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/>
              <a:t>У </a:t>
            </a:r>
            <a:r>
              <a:rPr lang="en-US" sz="2400" dirty="0" err="1"/>
              <a:t>медицини</a:t>
            </a:r>
            <a:r>
              <a:rPr lang="en-US" sz="2400" dirty="0"/>
              <a:t> </a:t>
            </a:r>
            <a:r>
              <a:rPr lang="en-US" sz="2400" dirty="0" err="1"/>
              <a:t>треба</a:t>
            </a:r>
            <a:r>
              <a:rPr lang="en-US" sz="2400" dirty="0"/>
              <a:t> </a:t>
            </a:r>
            <a:r>
              <a:rPr lang="en-US" sz="2400" dirty="0" err="1"/>
              <a:t>неговати</a:t>
            </a:r>
            <a:r>
              <a:rPr lang="en-US" sz="2400" dirty="0"/>
              <a:t> </a:t>
            </a:r>
            <a:r>
              <a:rPr lang="en-US" sz="2400" dirty="0" err="1"/>
              <a:t>холистички</a:t>
            </a:r>
            <a:r>
              <a:rPr lang="en-US" sz="2400" dirty="0"/>
              <a:t> </a:t>
            </a:r>
            <a:r>
              <a:rPr lang="en-US" sz="2400" dirty="0" err="1"/>
              <a:t>приступ</a:t>
            </a:r>
            <a:r>
              <a:rPr lang="en-US" sz="2400" dirty="0"/>
              <a:t> </a:t>
            </a:r>
            <a:r>
              <a:rPr lang="en-US" sz="2400" dirty="0" err="1"/>
              <a:t>базиран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тројству</a:t>
            </a:r>
            <a:r>
              <a:rPr lang="en-US" sz="2400" dirty="0"/>
              <a:t>: </a:t>
            </a:r>
            <a:r>
              <a:rPr lang="en-US" sz="2400" dirty="0" err="1"/>
              <a:t>тело</a:t>
            </a:r>
            <a:r>
              <a:rPr lang="en-US" sz="2400" dirty="0"/>
              <a:t>, </a:t>
            </a:r>
            <a:r>
              <a:rPr lang="en-US" sz="2400" dirty="0" err="1"/>
              <a:t>психа</a:t>
            </a:r>
            <a:r>
              <a:rPr lang="en-US" sz="2400" dirty="0"/>
              <a:t> и </a:t>
            </a:r>
            <a:r>
              <a:rPr lang="en-US" sz="2400" dirty="0" err="1"/>
              <a:t>средина</a:t>
            </a:r>
            <a:endParaRPr lang="en-US" sz="2400" dirty="0"/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 err="1"/>
              <a:t>Болест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сумирање</a:t>
            </a:r>
            <a:r>
              <a:rPr lang="en-US" sz="2400" dirty="0"/>
              <a:t> </a:t>
            </a:r>
            <a:r>
              <a:rPr lang="en-US" sz="2400" dirty="0" err="1"/>
              <a:t>укупних</a:t>
            </a:r>
            <a:r>
              <a:rPr lang="en-US" sz="2400" dirty="0"/>
              <a:t> </a:t>
            </a:r>
            <a:r>
              <a:rPr lang="en-US" sz="2400" dirty="0" err="1"/>
              <a:t>реакција</a:t>
            </a:r>
            <a:r>
              <a:rPr lang="en-US" sz="2400" dirty="0"/>
              <a:t> и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постоји</a:t>
            </a:r>
            <a:r>
              <a:rPr lang="en-US" sz="2400" dirty="0"/>
              <a:t> </a:t>
            </a:r>
            <a:r>
              <a:rPr lang="en-US" sz="2400" dirty="0" err="1"/>
              <a:t>независно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човека</a:t>
            </a:r>
            <a:endParaRPr lang="en-US" sz="24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730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Потреба за различитим приступима у лиасон психијатрији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>
                <a:ea typeface="Calibri" pitchFamily="34" charset="0"/>
                <a:cs typeface="Calibri" pitchFamily="34" charset="0"/>
              </a:rPr>
              <a:t>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идеалним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условима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психолошки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супорт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некада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медикација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значајна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помоћ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свакој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оболелој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особи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Најфреквентнији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проблеми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везани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лиасон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недовољни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увид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у:</a:t>
            </a:r>
            <a:endParaRPr lang="ko-KR" altLang="en-US" sz="2400" dirty="0">
              <a:ea typeface="Gulim" pitchFamily="34" charset="-127"/>
            </a:endParaRPr>
          </a:p>
          <a:p>
            <a:pPr marL="503238" lvl="1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значај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психолошког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настанку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болести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(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панични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поремећај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);</a:t>
            </a:r>
            <a:endParaRPr lang="ko-KR" altLang="en-US" sz="2400" b="1" dirty="0">
              <a:solidFill>
                <a:schemeClr val="accent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избор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локације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на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којој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пацијенту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помаже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(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делиријум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);</a:t>
            </a:r>
            <a:endParaRPr lang="ko-KR" altLang="en-US" sz="2400" b="1" dirty="0">
              <a:solidFill>
                <a:schemeClr val="accent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потреба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сви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субјекти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који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могу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учествују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третману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(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деменције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).</a:t>
            </a:r>
            <a:endParaRPr lang="ko-KR" altLang="en-US" sz="2400" b="1" dirty="0">
              <a:solidFill>
                <a:schemeClr val="accent1"/>
              </a:solidFill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Placeholder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8210550" cy="609600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Непсихотични поремећаји - паника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143000"/>
            <a:ext cx="8286750" cy="5765800"/>
          </a:xfrm>
        </p:spPr>
        <p:txBody>
          <a:bodyPr>
            <a:noAutofit/>
          </a:bodyPr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У квантитативном смислу: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000" b="1" u="sng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први степен: </a:t>
            </a:r>
            <a:r>
              <a:rPr lang="en-US" sz="2000" b="1">
                <a:ea typeface="Calibri" pitchFamily="34" charset="0"/>
                <a:cs typeface="Calibri" pitchFamily="34" charset="0"/>
              </a:rPr>
              <a:t>анксиозност</a:t>
            </a:r>
            <a:endParaRPr lang="ko-KR" altLang="en-US" sz="2000" b="1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000" b="1" u="sng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други степен: </a:t>
            </a:r>
            <a:r>
              <a:rPr lang="en-US" sz="2000" b="1">
                <a:ea typeface="Calibri" pitchFamily="34" charset="0"/>
                <a:cs typeface="Calibri" pitchFamily="34" charset="0"/>
              </a:rPr>
              <a:t>страх</a:t>
            </a:r>
            <a:endParaRPr lang="ko-KR" altLang="en-US" sz="2000" b="1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000" b="1" u="sng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трећи степен: </a:t>
            </a:r>
            <a:r>
              <a:rPr lang="en-US" sz="2000" b="1">
                <a:ea typeface="Calibri" pitchFamily="34" charset="0"/>
                <a:cs typeface="Calibri" pitchFamily="34" charset="0"/>
              </a:rPr>
              <a:t>паника</a:t>
            </a:r>
            <a:endParaRPr lang="ko-KR" altLang="en-US" sz="2000" b="1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Екстремно изражено стање унутрашње узнемирености, које може (али не мора) да има своју моторну експресију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Праћена вегетативним знацима (тахикардија, знојење, тахипнеа и мидријаза)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>
                <a:ea typeface="Calibri" pitchFamily="34" charset="0"/>
                <a:cs typeface="Calibri" pitchFamily="34" charset="0"/>
              </a:rPr>
              <a:t>Акутни наступи анксиозности опсесивно-фобичног карактера </a:t>
            </a:r>
            <a:r>
              <a:rPr lang="en-US" sz="2200">
                <a:ea typeface="Calibri" pitchFamily="34" charset="0"/>
                <a:cs typeface="Calibri" pitchFamily="34" charset="0"/>
              </a:rPr>
              <a:t>(стања страха у вези са одређеним предметима, појавама и ситуацијама, која, понекад, могу да буду паралишућа за личност)</a:t>
            </a:r>
            <a:endParaRPr lang="ko-KR" altLang="en-US" sz="22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200" b="1">
                <a:ea typeface="Calibri" pitchFamily="34" charset="0"/>
                <a:cs typeface="Calibri" pitchFamily="34" charset="0"/>
              </a:rPr>
              <a:t>Псеудоконвулзије</a:t>
            </a:r>
            <a:r>
              <a:rPr lang="en-US" sz="2200">
                <a:ea typeface="Calibri" pitchFamily="34" charset="0"/>
                <a:cs typeface="Calibri" pitchFamily="34" charset="0"/>
              </a:rPr>
              <a:t> (”велики хистерични, психогени напад”), дисоцијативни ступор и друге акутне психогене реакције такође могу да захтевају хитну психијатријску интервенцију</a:t>
            </a:r>
            <a:endParaRPr lang="ko-KR" altLang="en-US" sz="220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064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Панични поремећај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Више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тешких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вегетативног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страха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периоду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приближно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месец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дана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појављују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ситуацијама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постоји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реална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опасност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Између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релативно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мало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симптома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страха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присутан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антиципаторни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страх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паничним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поремећајем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годинама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”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лутају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”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кроз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дијагностичке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процедуре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Неопходно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упознавање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здравствених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професионалаца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природу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менталног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поремећаја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потребу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остварења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конекција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психијатром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826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ko-KR" sz="3800" b="1">
                <a:ea typeface="Calibri Light" pitchFamily="34" charset="0"/>
                <a:cs typeface="Calibri Light" pitchFamily="34" charset="0"/>
              </a:rPr>
              <a:t>Купирање стања панике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295400"/>
            <a:ext cx="7886700" cy="4883150"/>
          </a:xfrm>
        </p:spPr>
        <p:txBody>
          <a:bodyPr>
            <a:noAutofit/>
          </a:bodyPr>
          <a:lstStyle/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Дисоцијативне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реакције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поред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апликације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седатива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санирају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адекватним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ставом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терапеута</a:t>
            </a:r>
            <a:endParaRPr lang="en-US" sz="2400" b="1" dirty="0">
              <a:solidFill>
                <a:schemeClr val="accent1"/>
              </a:solidFill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Потребно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омогућити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конверзивном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”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златне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мостове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здрављу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”,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прихватити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вербално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”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”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: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None/>
            </a:pPr>
            <a:r>
              <a:rPr lang="sr-Cyrl-RS" sz="2400" dirty="0">
                <a:ea typeface="Calibri" pitchFamily="34" charset="0"/>
                <a:cs typeface="Calibri" pitchFamily="34" charset="0"/>
              </a:rPr>
              <a:t>	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”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видео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изгледа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...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помоћићу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Вам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...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ће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проћи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... ”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обично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удаље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чланови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породице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”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посматрачи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”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можда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имали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удела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настанку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психогеног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конверзивног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хистеричног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)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коришћење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максималне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сугестије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омогућује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постепено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савлада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довело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паничног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напада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/>
              <a:t>Агитирана депресија</a:t>
            </a:r>
            <a:endParaRPr lang="en-GB" sz="3800" b="1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400" dirty="0" err="1"/>
              <a:t>Мада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агитирана</a:t>
            </a:r>
            <a:r>
              <a:rPr lang="en-US" sz="2400" dirty="0"/>
              <a:t> </a:t>
            </a:r>
            <a:r>
              <a:rPr lang="en-US" sz="2400" dirty="0" err="1"/>
              <a:t>депресија</a:t>
            </a:r>
            <a:r>
              <a:rPr lang="en-US" sz="2400" dirty="0"/>
              <a:t> </a:t>
            </a:r>
            <a:r>
              <a:rPr lang="en-US" sz="2400" dirty="0" err="1"/>
              <a:t>чест</a:t>
            </a:r>
            <a:r>
              <a:rPr lang="en-US" sz="2400" dirty="0"/>
              <a:t> </a:t>
            </a:r>
            <a:r>
              <a:rPr lang="en-US" sz="2400" dirty="0" err="1"/>
              <a:t>примарни</a:t>
            </a:r>
            <a:r>
              <a:rPr lang="en-US" sz="2400" dirty="0"/>
              <a:t> </a:t>
            </a:r>
            <a:r>
              <a:rPr lang="en-US" sz="2400" dirty="0" err="1"/>
              <a:t>узрок</a:t>
            </a:r>
            <a:r>
              <a:rPr lang="en-US" sz="2400" dirty="0"/>
              <a:t> </a:t>
            </a:r>
            <a:r>
              <a:rPr lang="en-US" sz="2400" dirty="0" err="1"/>
              <a:t>суицида</a:t>
            </a:r>
            <a:r>
              <a:rPr lang="en-US" sz="2400" dirty="0"/>
              <a:t>, </a:t>
            </a:r>
            <a:r>
              <a:rPr lang="en-US" sz="2400" dirty="0" err="1"/>
              <a:t>описујемо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издвојено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синдрома</a:t>
            </a:r>
            <a:r>
              <a:rPr lang="en-US" sz="2400" dirty="0"/>
              <a:t> </a:t>
            </a:r>
            <a:r>
              <a:rPr lang="en-US" sz="2400" dirty="0" err="1"/>
              <a:t>самоубиства</a:t>
            </a:r>
            <a:r>
              <a:rPr lang="en-US" sz="2400" dirty="0"/>
              <a:t>, </a:t>
            </a:r>
            <a:r>
              <a:rPr lang="en-US" sz="2400" dirty="0" err="1"/>
              <a:t>понајвише</a:t>
            </a:r>
            <a:r>
              <a:rPr lang="en-US" sz="2400" dirty="0"/>
              <a:t> </a:t>
            </a:r>
            <a:r>
              <a:rPr lang="en-US" sz="2400" dirty="0" err="1"/>
              <a:t>због</a:t>
            </a:r>
            <a:r>
              <a:rPr lang="en-US" sz="2400" dirty="0"/>
              <a:t> </a:t>
            </a:r>
            <a:r>
              <a:rPr lang="en-US" sz="2400" dirty="0" err="1"/>
              <a:t>терапијске</a:t>
            </a:r>
            <a:r>
              <a:rPr lang="en-US" sz="2400" dirty="0"/>
              <a:t> </a:t>
            </a:r>
            <a:r>
              <a:rPr lang="en-US" sz="2400" dirty="0" err="1"/>
              <a:t>специфичности</a:t>
            </a:r>
            <a:r>
              <a:rPr lang="en-US" sz="2400" dirty="0"/>
              <a:t> </a:t>
            </a:r>
            <a:r>
              <a:rPr lang="en-US" sz="2400" dirty="0" err="1"/>
              <a:t>коју</a:t>
            </a:r>
            <a:r>
              <a:rPr lang="en-US" sz="2400" dirty="0"/>
              <a:t> </a:t>
            </a:r>
            <a:r>
              <a:rPr lang="en-US" sz="2400" dirty="0" err="1"/>
              <a:t>захтева</a:t>
            </a:r>
            <a:r>
              <a:rPr lang="en-US" sz="2400" dirty="0"/>
              <a:t> </a:t>
            </a:r>
            <a:r>
              <a:rPr lang="en-US" sz="2400" dirty="0" err="1"/>
              <a:t>овај</a:t>
            </a:r>
            <a:r>
              <a:rPr lang="en-US" sz="2400" dirty="0"/>
              <a:t> </a:t>
            </a:r>
            <a:r>
              <a:rPr lang="en-US" sz="2400" dirty="0" err="1"/>
              <a:t>облик</a:t>
            </a:r>
            <a:r>
              <a:rPr lang="en-US" sz="2400" dirty="0"/>
              <a:t> </a:t>
            </a:r>
            <a:r>
              <a:rPr lang="en-US" sz="2400" dirty="0" err="1"/>
              <a:t>депресије</a:t>
            </a:r>
            <a:endParaRPr lang="en-US" sz="2400" dirty="0"/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 err="1"/>
              <a:t>Акутна</a:t>
            </a:r>
            <a:r>
              <a:rPr lang="en-US" sz="2400" dirty="0"/>
              <a:t> </a:t>
            </a:r>
            <a:r>
              <a:rPr lang="en-US" sz="2400" dirty="0" err="1"/>
              <a:t>психотична</a:t>
            </a:r>
            <a:r>
              <a:rPr lang="en-US" sz="2400" dirty="0"/>
              <a:t> </a:t>
            </a:r>
            <a:r>
              <a:rPr lang="en-US" sz="2400" dirty="0" err="1"/>
              <a:t>депресија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карактерише</a:t>
            </a:r>
            <a:r>
              <a:rPr lang="en-US" sz="2400" dirty="0"/>
              <a:t> </a:t>
            </a:r>
            <a:r>
              <a:rPr lang="en-US" sz="2400" dirty="0" err="1"/>
              <a:t>високим</a:t>
            </a:r>
            <a:r>
              <a:rPr lang="en-US" sz="2400" dirty="0"/>
              <a:t> </a:t>
            </a:r>
            <a:r>
              <a:rPr lang="en-US" sz="2400" dirty="0" err="1"/>
              <a:t>степеном</a:t>
            </a:r>
            <a:r>
              <a:rPr lang="en-US" sz="2400" dirty="0"/>
              <a:t> </a:t>
            </a:r>
            <a:r>
              <a:rPr lang="en-US" sz="2400" dirty="0" err="1"/>
              <a:t>анксиозности</a:t>
            </a:r>
            <a:r>
              <a:rPr lang="en-US" sz="2400" dirty="0"/>
              <a:t>, </a:t>
            </a:r>
            <a:r>
              <a:rPr lang="en-US" sz="2400" dirty="0" err="1"/>
              <a:t>психомоторном</a:t>
            </a:r>
            <a:r>
              <a:rPr lang="en-US" sz="2400" dirty="0"/>
              <a:t> </a:t>
            </a:r>
            <a:r>
              <a:rPr lang="en-US" sz="2400" dirty="0" err="1"/>
              <a:t>узбуђеношћу</a:t>
            </a:r>
            <a:r>
              <a:rPr lang="en-US" sz="2400" dirty="0"/>
              <a:t> и </a:t>
            </a:r>
            <a:r>
              <a:rPr lang="en-US" sz="2400" dirty="0" err="1"/>
              <a:t>суманутим</a:t>
            </a:r>
            <a:r>
              <a:rPr lang="en-US" sz="2400" dirty="0"/>
              <a:t> </a:t>
            </a:r>
            <a:r>
              <a:rPr lang="en-US" sz="2400" dirty="0" err="1"/>
              <a:t>депресивним</a:t>
            </a:r>
            <a:r>
              <a:rPr lang="en-US" sz="2400" dirty="0"/>
              <a:t> </a:t>
            </a:r>
            <a:r>
              <a:rPr lang="en-US" sz="2400" dirty="0" err="1"/>
              <a:t>идејама</a:t>
            </a:r>
            <a:r>
              <a:rPr lang="en-US" sz="2400" dirty="0"/>
              <a:t>, </a:t>
            </a:r>
            <a:r>
              <a:rPr lang="en-US" sz="2400" dirty="0" err="1"/>
              <a:t>укључујући</a:t>
            </a:r>
            <a:r>
              <a:rPr lang="en-US" sz="2400" dirty="0"/>
              <a:t> </a:t>
            </a:r>
            <a:r>
              <a:rPr lang="en-US" sz="2400" dirty="0" err="1"/>
              <a:t>идеје</a:t>
            </a:r>
            <a:r>
              <a:rPr lang="en-US" sz="2400" dirty="0"/>
              <a:t> </a:t>
            </a:r>
            <a:r>
              <a:rPr lang="en-US" sz="2400" dirty="0" err="1"/>
              <a:t>претеће</a:t>
            </a:r>
            <a:r>
              <a:rPr lang="en-US" sz="2400" dirty="0"/>
              <a:t> </a:t>
            </a:r>
            <a:r>
              <a:rPr lang="en-US" sz="2400" dirty="0" err="1"/>
              <a:t>катастрофе</a:t>
            </a:r>
            <a:r>
              <a:rPr lang="en-US" sz="2400" dirty="0"/>
              <a:t> и </a:t>
            </a:r>
            <a:r>
              <a:rPr lang="en-US" sz="2400" dirty="0" err="1"/>
              <a:t>пропасти</a:t>
            </a:r>
            <a:endParaRPr lang="en-US" sz="2400" dirty="0"/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 err="1"/>
              <a:t>Веома</a:t>
            </a:r>
            <a:r>
              <a:rPr lang="en-US" sz="2400" dirty="0"/>
              <a:t> </a:t>
            </a:r>
            <a:r>
              <a:rPr lang="en-US" sz="2400" dirty="0" err="1"/>
              <a:t>озбиљна</a:t>
            </a:r>
            <a:r>
              <a:rPr lang="en-US" sz="2400" dirty="0"/>
              <a:t> </a:t>
            </a:r>
            <a:r>
              <a:rPr lang="en-US" sz="2400" dirty="0" err="1"/>
              <a:t>опасност</a:t>
            </a:r>
            <a:r>
              <a:rPr lang="en-US" sz="2400" dirty="0"/>
              <a:t> </a:t>
            </a:r>
            <a:r>
              <a:rPr lang="en-US" sz="2400" dirty="0" err="1"/>
              <a:t>прети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суицида</a:t>
            </a:r>
            <a:r>
              <a:rPr lang="en-US" sz="2400" dirty="0"/>
              <a:t> </a:t>
            </a:r>
            <a:r>
              <a:rPr lang="en-US" sz="2400" dirty="0" err="1"/>
              <a:t>пацијената</a:t>
            </a:r>
            <a:r>
              <a:rPr lang="en-US" sz="2400" dirty="0"/>
              <a:t> у </a:t>
            </a:r>
            <a:r>
              <a:rPr lang="en-US" sz="2400" dirty="0" err="1"/>
              <a:t>оваквом</a:t>
            </a:r>
            <a:r>
              <a:rPr lang="en-US" sz="2400" dirty="0"/>
              <a:t> </a:t>
            </a:r>
            <a:r>
              <a:rPr lang="en-US" sz="2400" dirty="0" err="1"/>
              <a:t>стању</a:t>
            </a:r>
            <a:endParaRPr lang="en-US" sz="2400" dirty="0"/>
          </a:p>
          <a:p>
            <a:endParaRPr lang="en-GB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254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cs typeface="Arial" pitchFamily="34" charset="0"/>
              </a:rPr>
              <a:t>Стања психомоторног узбуђења (агитираност)</a:t>
            </a:r>
            <a:endParaRPr lang="ko-KR" altLang="en-US" sz="3800" b="1">
              <a:ea typeface="Gulim" pitchFamily="34" charset="-127"/>
              <a:cs typeface="Arial" pitchFamily="34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Виђају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току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наглог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избијања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првог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психотичног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напада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повремено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оболелих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хроничних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психоза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најчешће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схизофрене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групе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Одликују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изненадним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психомоторичким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испадима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неочекивано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без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повода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вичу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грде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демолирају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околину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физички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насрћу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присутне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Психотична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анксиозност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одликује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дифузним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осећањем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страха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обузима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преплављује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читаву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личност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постаје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усплахирена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успаничена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016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Сумануте психозе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Ретко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догађа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суманути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западне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психомоторног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немира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екстремне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агресивности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обично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утицајем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императивних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халуцинација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)</a:t>
            </a: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Хетероагресија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усмерена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”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прогонитељу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”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жеља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осветом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еротоманије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патолошке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љубоморе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потенцијално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опасна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често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захтевају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принудан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психијатријски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третман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Хетероагресивност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треба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схватити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перманентну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могућност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транзиторне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егзацербације</a:t>
            </a:r>
            <a:endParaRPr lang="ko-KR" altLang="en-US" sz="2400" b="1" dirty="0">
              <a:solidFill>
                <a:schemeClr val="accent1"/>
              </a:solidFill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302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Стања помаме (раптуса) 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>
            <a:normAutofit/>
          </a:bodyPr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>
                <a:ea typeface="Calibri" pitchFamily="34" charset="0"/>
                <a:cs typeface="Calibri" pitchFamily="34" charset="0"/>
              </a:rPr>
              <a:t>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раптуса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помаме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запада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изненада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готово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потпуне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укочености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u="sng" dirty="0" err="1">
                <a:ea typeface="Calibri" pitchFamily="34" charset="0"/>
                <a:cs typeface="Calibri" pitchFamily="34" charset="0"/>
              </a:rPr>
              <a:t>Генеза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раптусних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стања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двојака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:</a:t>
            </a:r>
            <a:endParaRPr lang="ko-KR" altLang="en-US" sz="2400" u="sng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кататона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помама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виђа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оболелих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кататоне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форме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схизофреније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испољава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бруталним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бизарним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стереотипним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немиром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;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раптус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епилептичара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карактеристичан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бруталном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немиру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праћен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бесомучним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трчањем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.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730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cs typeface="Arial" pitchFamily="34" charset="0"/>
              </a:rPr>
              <a:t>Еретизам и раздражљивост </a:t>
            </a:r>
            <a:br>
              <a:rPr lang="en-US" sz="3800" b="1">
                <a:cs typeface="Arial" pitchFamily="34" charset="0"/>
              </a:rPr>
            </a:br>
            <a:r>
              <a:rPr lang="en-US" sz="3800" b="1">
                <a:cs typeface="Arial" pitchFamily="34" charset="0"/>
              </a:rPr>
              <a:t>ментално ретардиране деце</a:t>
            </a:r>
            <a:endParaRPr lang="ko-KR" altLang="en-US" sz="3800" b="1">
              <a:ea typeface="Gulim" pitchFamily="34" charset="-127"/>
              <a:cs typeface="Arial" pitchFamily="34" charset="0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en-US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dirty="0" err="1">
                <a:ea typeface="Calibri" pitchFamily="34" charset="0"/>
                <a:cs typeface="Calibri" pitchFamily="34" charset="0"/>
              </a:rPr>
              <a:t>Код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ментално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заостале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деце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јављају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измене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личности</a:t>
            </a:r>
            <a:r>
              <a:rPr lang="en-US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форми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појачане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раздражљивости</a:t>
            </a:r>
            <a:r>
              <a:rPr lang="en-US" dirty="0">
                <a:ea typeface="Calibri" pitchFamily="34" charset="0"/>
                <a:cs typeface="Calibri" pitchFamily="34" charset="0"/>
              </a:rPr>
              <a:t> − </a:t>
            </a:r>
            <a:r>
              <a:rPr lang="en-US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еретизам</a:t>
            </a:r>
            <a:endParaRPr lang="en-US" b="1" dirty="0">
              <a:solidFill>
                <a:schemeClr val="accent1"/>
              </a:solidFill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dirty="0" err="1">
                <a:ea typeface="Calibri" pitchFamily="34" charset="0"/>
                <a:cs typeface="Calibri" pitchFamily="34" charset="0"/>
              </a:rPr>
              <a:t>Повремено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на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ово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надовезује</a:t>
            </a:r>
            <a:r>
              <a:rPr lang="en-US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изразити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моторички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немир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који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представља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посебан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проблем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за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породицу</a:t>
            </a:r>
            <a:r>
              <a:rPr lang="en-US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животну</a:t>
            </a:r>
            <a:r>
              <a:rPr lang="en-US" dirty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ea typeface="Calibri" pitchFamily="34" charset="0"/>
                <a:cs typeface="Calibri" pitchFamily="34" charset="0"/>
              </a:rPr>
              <a:t>средину</a:t>
            </a:r>
            <a:endParaRPr lang="ko-KR" altLang="en-US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064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Хитна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</a:t>
            </a: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стања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у </a:t>
            </a: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психијатрији</a:t>
            </a:r>
            <a:endParaRPr lang="ko-KR" altLang="en-US" sz="3800" b="1" dirty="0">
              <a:ea typeface="Gulim" pitchFamily="34" charset="-127"/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>
            <a:normAutofit/>
          </a:bodyPr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услед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психопатолошких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феномена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може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учини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радње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захтевају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хитну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медицинску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интервенцију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b="1" u="sng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Могућност</a:t>
            </a:r>
            <a:r>
              <a:rPr lang="en-U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u="sng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u="sng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угрози</a:t>
            </a:r>
            <a:r>
              <a:rPr lang="en-U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:</a:t>
            </a:r>
            <a:endParaRPr lang="ko-KR" altLang="en-US" sz="2400" b="1" u="sng" dirty="0">
              <a:solidFill>
                <a:schemeClr val="accent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сопствени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живот</a:t>
            </a:r>
            <a:endParaRPr lang="ko-KR" altLang="en-US" sz="2400" dirty="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живот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других</a:t>
            </a:r>
            <a:endParaRPr lang="ko-KR" altLang="en-US" sz="2400" dirty="0">
              <a:solidFill>
                <a:schemeClr val="tx1"/>
              </a:solidFill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Стања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захтевају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неодложан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медицински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третман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/>
              <a:t>Поремећаји личности</a:t>
            </a:r>
            <a:endParaRPr lang="en-GB" sz="3800" b="1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089525"/>
          </a:xfrm>
        </p:spPr>
        <p:txBody>
          <a:bodyPr/>
          <a:lstStyle/>
          <a:p>
            <a:r>
              <a:rPr lang="en-US" sz="2400" dirty="0" err="1"/>
              <a:t>Најчешће</a:t>
            </a:r>
            <a:r>
              <a:rPr lang="en-US" sz="2400" dirty="0"/>
              <a:t> </a:t>
            </a:r>
            <a:r>
              <a:rPr lang="en-US" sz="2400" dirty="0" err="1"/>
              <a:t>ургентно</a:t>
            </a:r>
            <a:r>
              <a:rPr lang="en-US" sz="2400" dirty="0"/>
              <a:t> </a:t>
            </a:r>
            <a:r>
              <a:rPr lang="en-US" sz="2400" dirty="0" err="1"/>
              <a:t>стање</a:t>
            </a:r>
            <a:r>
              <a:rPr lang="en-US" sz="2400" dirty="0"/>
              <a:t> </a:t>
            </a:r>
            <a:r>
              <a:rPr lang="en-US" sz="2400" dirty="0" err="1"/>
              <a:t>које</a:t>
            </a:r>
            <a:r>
              <a:rPr lang="en-US" sz="2400" dirty="0"/>
              <a:t> </a:t>
            </a:r>
            <a:r>
              <a:rPr lang="en-US" sz="2400" dirty="0" err="1"/>
              <a:t>долази</a:t>
            </a:r>
            <a:r>
              <a:rPr lang="en-US" sz="2400" dirty="0"/>
              <a:t> у </a:t>
            </a:r>
            <a:r>
              <a:rPr lang="en-US" sz="2400" dirty="0" err="1"/>
              <a:t>обзир</a:t>
            </a:r>
            <a:r>
              <a:rPr lang="en-US" sz="2400" dirty="0"/>
              <a:t> у </a:t>
            </a:r>
            <a:r>
              <a:rPr lang="en-US" sz="2400" dirty="0" err="1"/>
              <a:t>овој</a:t>
            </a:r>
            <a:r>
              <a:rPr lang="en-US" sz="2400" dirty="0"/>
              <a:t> </a:t>
            </a:r>
            <a:r>
              <a:rPr lang="en-US" sz="2400" dirty="0" err="1"/>
              <a:t>дијагностичкој</a:t>
            </a:r>
            <a:r>
              <a:rPr lang="en-US" sz="2400" dirty="0"/>
              <a:t> </a:t>
            </a:r>
            <a:r>
              <a:rPr lang="en-US" sz="2400" dirty="0" err="1"/>
              <a:t>категорији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стање</a:t>
            </a:r>
            <a:r>
              <a:rPr lang="en-US" sz="2400" dirty="0"/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патолошког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афекта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са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агресивним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понашањем</a:t>
            </a:r>
            <a:endParaRPr lang="en-US" sz="2400" b="1" dirty="0">
              <a:solidFill>
                <a:schemeClr val="accent1"/>
              </a:solidFill>
            </a:endParaRPr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 err="1"/>
              <a:t>Ова</a:t>
            </a:r>
            <a:r>
              <a:rPr lang="en-US" sz="2400" dirty="0"/>
              <a:t> </a:t>
            </a:r>
            <a:r>
              <a:rPr lang="en-US" sz="2400" dirty="0" err="1"/>
              <a:t>стања</a:t>
            </a:r>
            <a:r>
              <a:rPr lang="en-US" sz="2400" dirty="0"/>
              <a:t> </a:t>
            </a:r>
            <a:r>
              <a:rPr lang="en-US" sz="2400" dirty="0" err="1"/>
              <a:t>обилују</a:t>
            </a:r>
            <a:r>
              <a:rPr lang="en-US" sz="2400" dirty="0"/>
              <a:t> </a:t>
            </a:r>
            <a:r>
              <a:rPr lang="en-US" sz="2400" dirty="0" err="1"/>
              <a:t>агресивним</a:t>
            </a:r>
            <a:r>
              <a:rPr lang="en-US" sz="2400" dirty="0"/>
              <a:t> </a:t>
            </a:r>
            <a:r>
              <a:rPr lang="en-US" sz="2400" dirty="0" err="1"/>
              <a:t>набојем</a:t>
            </a:r>
            <a:r>
              <a:rPr lang="en-US" sz="2400" dirty="0"/>
              <a:t> и </a:t>
            </a:r>
            <a:r>
              <a:rPr lang="en-US" sz="2400" dirty="0" err="1"/>
              <a:t>агресија</a:t>
            </a:r>
            <a:r>
              <a:rPr lang="en-US" sz="2400" dirty="0"/>
              <a:t> </a:t>
            </a:r>
            <a:r>
              <a:rPr lang="en-US" sz="2400" dirty="0" err="1"/>
              <a:t>лако</a:t>
            </a:r>
            <a:r>
              <a:rPr lang="en-US" sz="2400" dirty="0"/>
              <a:t> </a:t>
            </a:r>
            <a:r>
              <a:rPr lang="en-US" sz="2400" dirty="0" err="1"/>
              <a:t>може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усмери</a:t>
            </a:r>
            <a:r>
              <a:rPr lang="en-US" sz="2400" dirty="0"/>
              <a:t> </a:t>
            </a:r>
            <a:r>
              <a:rPr lang="en-US" sz="2400" dirty="0" err="1"/>
              <a:t>према</a:t>
            </a:r>
            <a:r>
              <a:rPr lang="en-US" sz="2400" dirty="0"/>
              <a:t> </a:t>
            </a:r>
            <a:r>
              <a:rPr lang="en-US" sz="2400" dirty="0" err="1"/>
              <a:t>терапеуту</a:t>
            </a:r>
            <a:endParaRPr lang="en-US" sz="2400" dirty="0"/>
          </a:p>
          <a:p>
            <a:endParaRPr lang="sr-Cyrl-RS" sz="2400" dirty="0"/>
          </a:p>
          <a:p>
            <a:r>
              <a:rPr lang="en-US" sz="2400" dirty="0" err="1"/>
              <a:t>Неопходно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адекватно</a:t>
            </a:r>
            <a:r>
              <a:rPr lang="en-US" sz="2400" dirty="0"/>
              <a:t> </a:t>
            </a:r>
            <a:r>
              <a:rPr lang="en-US" sz="2400" dirty="0" err="1"/>
              <a:t>седирање</a:t>
            </a:r>
            <a:r>
              <a:rPr lang="en-US" sz="2400" dirty="0"/>
              <a:t> </a:t>
            </a:r>
            <a:r>
              <a:rPr lang="en-US" sz="2400" dirty="0" err="1"/>
              <a:t>болесника</a:t>
            </a:r>
            <a:r>
              <a:rPr lang="en-US" sz="2400" dirty="0"/>
              <a:t> </a:t>
            </a:r>
            <a:r>
              <a:rPr lang="en-US" sz="2400" dirty="0" err="1"/>
              <a:t>психофармацима</a:t>
            </a:r>
            <a:endParaRPr lang="en-US" sz="2400" dirty="0"/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r>
              <a:rPr lang="en-US" sz="2400" dirty="0" err="1"/>
              <a:t>Важнији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став</a:t>
            </a:r>
            <a:r>
              <a:rPr lang="en-US" sz="2400" dirty="0"/>
              <a:t> </a:t>
            </a:r>
            <a:r>
              <a:rPr lang="en-US" sz="2400" dirty="0" err="1"/>
              <a:t>мирноће</a:t>
            </a:r>
            <a:r>
              <a:rPr lang="en-US" sz="2400" dirty="0"/>
              <a:t> и </a:t>
            </a:r>
            <a:r>
              <a:rPr lang="en-US" sz="2400" dirty="0" err="1"/>
              <a:t>адекватан</a:t>
            </a:r>
            <a:r>
              <a:rPr lang="en-US" sz="2400" dirty="0"/>
              <a:t> </a:t>
            </a:r>
            <a:r>
              <a:rPr lang="en-US" sz="2400" dirty="0" err="1"/>
              <a:t>трансферни</a:t>
            </a:r>
            <a:r>
              <a:rPr lang="en-US" sz="2400" dirty="0"/>
              <a:t> </a:t>
            </a:r>
            <a:r>
              <a:rPr lang="en-US" sz="2400" dirty="0" err="1"/>
              <a:t>однос</a:t>
            </a:r>
            <a:r>
              <a:rPr lang="en-US" sz="2400" dirty="0"/>
              <a:t>, </a:t>
            </a:r>
            <a:r>
              <a:rPr lang="en-US" sz="2400" dirty="0" err="1"/>
              <a:t>односно</a:t>
            </a:r>
            <a:r>
              <a:rPr lang="en-US" sz="2400" dirty="0"/>
              <a:t> </a:t>
            </a:r>
            <a:r>
              <a:rPr lang="en-US" sz="2400" dirty="0" err="1"/>
              <a:t>максимално</a:t>
            </a:r>
            <a:r>
              <a:rPr lang="en-US" sz="2400" dirty="0"/>
              <a:t> </a:t>
            </a:r>
            <a:r>
              <a:rPr lang="en-US" sz="2400" dirty="0" err="1"/>
              <a:t>неиритирајући</a:t>
            </a:r>
            <a:r>
              <a:rPr lang="en-US" sz="2400" dirty="0"/>
              <a:t> </a:t>
            </a:r>
            <a:r>
              <a:rPr lang="en-US" sz="2400" dirty="0" err="1"/>
              <a:t>вербални</a:t>
            </a:r>
            <a:r>
              <a:rPr lang="en-US" sz="2400" dirty="0"/>
              <a:t>, а </a:t>
            </a:r>
            <a:r>
              <a:rPr lang="en-US" sz="2400" dirty="0" err="1"/>
              <a:t>нарочито</a:t>
            </a:r>
            <a:r>
              <a:rPr lang="en-US" sz="2400" dirty="0"/>
              <a:t> </a:t>
            </a:r>
            <a:r>
              <a:rPr lang="en-US" sz="2400" dirty="0" err="1"/>
              <a:t>невербални</a:t>
            </a:r>
            <a:r>
              <a:rPr lang="en-US" sz="2400" dirty="0"/>
              <a:t> </a:t>
            </a:r>
            <a:r>
              <a:rPr lang="en-US" sz="2400" dirty="0" err="1"/>
              <a:t>контакт</a:t>
            </a:r>
            <a:endParaRPr lang="en-US" sz="2400" dirty="0"/>
          </a:p>
          <a:p>
            <a:pPr>
              <a:buFont typeface="Wingdings 3" pitchFamily="18" charset="2"/>
              <a:buNone/>
            </a:pPr>
            <a:endParaRPr lang="en-US" sz="2400" dirty="0"/>
          </a:p>
          <a:p>
            <a:endParaRPr lang="en-GB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473075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b="1">
                <a:ea typeface="Calibri Light" pitchFamily="34" charset="0"/>
                <a:cs typeface="Calibri Light" pitchFamily="34" charset="0"/>
              </a:rPr>
              <a:t>Нагле измене у менталном функционисању у деменцији</a:t>
            </a:r>
            <a:endParaRPr lang="ko-KR" altLang="en-US" sz="3600" b="1">
              <a:ea typeface="Gulim" pitchFamily="34" charset="-127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495935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Чест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притисак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породице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за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хоспитални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пријем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пацијената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деменцијом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Пријем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пацијената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деменцијом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хоспитал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мора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соматски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оправдан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хоспитализација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пацијената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деменцијом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одељења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може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додатно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погорша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ментално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функционисање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ових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пацијената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Смештај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пацијената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деменцијом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психијатријске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установе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убрзава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процесе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когнитивног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пропадања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Ординирање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корекција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психотропне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медикације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кућним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условима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примену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нефармаколошких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мера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Нечињење?</a:t>
            </a:r>
          </a:p>
          <a:p>
            <a:endParaRPr lang="sr-Cyrl-RS" dirty="0"/>
          </a:p>
          <a:p>
            <a:r>
              <a:rPr lang="sr-Cyrl-RS" dirty="0"/>
              <a:t>Одбијање процедуре?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Чињење?</a:t>
            </a:r>
          </a:p>
          <a:p>
            <a:endParaRPr lang="sr-Cyrl-RS" dirty="0"/>
          </a:p>
          <a:p>
            <a:r>
              <a:rPr lang="sr-Cyrl-RS" dirty="0"/>
              <a:t>Јатрогена болест?</a:t>
            </a:r>
            <a:endParaRPr lang="en-GB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016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Акутна неуролептичка дискинезија: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>
            <a:normAutofit/>
          </a:bodyPr>
          <a:lstStyle/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тешкоће у говору,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појачана хиперсаливација, које су последица хипертонуса регионалне мускулатуре, 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периорални спазми, 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невољне протрузије језика, 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тортиколис, 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окулогирне кризе, 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хиперекстензија врата и тела, 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миоклонички покрети,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400">
                <a:ea typeface="Calibri" pitchFamily="34" charset="0"/>
                <a:cs typeface="Calibri" pitchFamily="34" charset="0"/>
              </a:rPr>
              <a:t>торзиони спазми.</a:t>
            </a:r>
            <a:endParaRPr lang="ko-KR" altLang="en-US" sz="240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016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cs typeface="Arial" pitchFamily="34" charset="0"/>
              </a:rPr>
              <a:t>Узбуђење након електроконвулзивне терапије</a:t>
            </a:r>
            <a:endParaRPr lang="ko-KR" altLang="en-US" sz="3800" b="1">
              <a:ea typeface="Gulim" pitchFamily="34" charset="-127"/>
              <a:cs typeface="Arial" pitchFamily="34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5311775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Ретко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виђа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појава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након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примене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електроконвулзивне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терапије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Поједини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посебно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мушкарци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постају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насртљиви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понекад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продорно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вриштање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свакога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покуша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умири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Ово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обично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догађа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пошто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примио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електроконвулзивну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терапију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насилно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грубо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пробуди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Уколико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утврди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редовно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реагује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овај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начин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буђење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барбитуратно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средство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чиме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продужује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сан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Уколико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лекар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остало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особље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обазриви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раде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ништа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што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може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схвати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као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нападање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оваквих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реакција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нема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826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Агранулоцитоза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</a:pP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Релативно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ретка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споредна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појава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психотропне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медикације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Клиничка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испољавања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: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грозница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замор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летаргија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стоматитис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лимфаденопатија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други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знаци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инфекције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Када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ови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знаци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запазе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терапију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психотропним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лековима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треба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хитно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обуставити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наставити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лечење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агранулоцитозе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b="1" dirty="0" err="1">
                <a:ea typeface="Gulim" pitchFamily="34" charset="-127"/>
              </a:rPr>
              <a:t>Посебне</a:t>
            </a:r>
            <a:r>
              <a:rPr lang="en-US" altLang="ko-KR" b="1" dirty="0">
                <a:ea typeface="Gulim" pitchFamily="34" charset="-127"/>
              </a:rPr>
              <a:t> </a:t>
            </a:r>
            <a:r>
              <a:rPr lang="en-US" altLang="ko-KR" b="1" dirty="0" err="1">
                <a:ea typeface="Gulim" pitchFamily="34" charset="-127"/>
              </a:rPr>
              <a:t>моћи</a:t>
            </a:r>
            <a:r>
              <a:rPr lang="en-US" altLang="ko-KR" b="1" dirty="0">
                <a:ea typeface="Gulim" pitchFamily="34" charset="-127"/>
              </a:rPr>
              <a:t> </a:t>
            </a:r>
            <a:br>
              <a:rPr lang="en-US" altLang="ko-KR" b="1" dirty="0">
                <a:ea typeface="Gulim" pitchFamily="34" charset="-127"/>
              </a:rPr>
            </a:br>
            <a:r>
              <a:rPr lang="en-US" altLang="ko-KR" b="1" dirty="0" err="1">
                <a:ea typeface="Gulim" pitchFamily="34" charset="-127"/>
              </a:rPr>
              <a:t>психијатра</a:t>
            </a:r>
            <a:r>
              <a:rPr lang="en-US" altLang="ko-KR" b="1" dirty="0">
                <a:ea typeface="Gulim" pitchFamily="34" charset="-127"/>
              </a:rPr>
              <a:t> </a:t>
            </a:r>
            <a:r>
              <a:rPr lang="sr-Cyrl-RS" altLang="ko-KR" b="1" dirty="0">
                <a:ea typeface="Gulim" pitchFamily="34" charset="-127"/>
              </a:rPr>
              <a:t>и/или </a:t>
            </a:r>
            <a:r>
              <a:rPr lang="en-US" altLang="ko-KR" b="1" dirty="0" err="1">
                <a:ea typeface="Gulim" pitchFamily="34" charset="-127"/>
              </a:rPr>
              <a:t>консултанта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4041648" cy="501396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Улога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консултанта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реши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проблем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менталне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дисфункционалности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особи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телесним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обољењима</a:t>
            </a:r>
            <a:endParaRPr lang="sr-Cyrl-R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None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Ваљано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приступити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тимски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оболелом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а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психијатар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треба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едукује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остале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учеснике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третмана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купирању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психопатологије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кроз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начин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давања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медикамената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контроли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симптома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страха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несанице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...</a:t>
            </a:r>
            <a:endParaRPr lang="ko-KR" altLang="en-US" sz="2400" dirty="0">
              <a:ea typeface="Gulim" pitchFamily="34" charset="-127"/>
            </a:endParaRPr>
          </a:p>
          <a:p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2198" y="1143000"/>
            <a:ext cx="4041648" cy="5010912"/>
          </a:xfrm>
        </p:spPr>
        <p:txBody>
          <a:bodyPr/>
          <a:lstStyle/>
          <a:p>
            <a:r>
              <a:rPr lang="sr-Cyrl-RS" sz="2400" dirty="0"/>
              <a:t>Улога консултанта по позвиву психијатра је у збрињавању телесног проблема особе са менталним поремећајем </a:t>
            </a:r>
          </a:p>
          <a:p>
            <a:pPr>
              <a:buNone/>
            </a:pPr>
            <a:endParaRPr lang="sr-Cyrl-RS" sz="2400" dirty="0"/>
          </a:p>
          <a:p>
            <a:pPr>
              <a:buNone/>
            </a:pPr>
            <a:endParaRPr lang="sr-Cyrl-RS" sz="2400" dirty="0"/>
          </a:p>
          <a:p>
            <a:r>
              <a:rPr lang="sr-Cyrl-RS" sz="2400" dirty="0"/>
              <a:t>Ваљано је приступити тимски оболелом, а уколико је соматски третман примаран то и остварити у јединици соматског лечења </a:t>
            </a:r>
            <a:endParaRPr lang="en-GB" sz="2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title"/>
          </p:nvPr>
        </p:nvSpPr>
        <p:spPr>
          <a:xfrm>
            <a:off x="647700" y="365125"/>
            <a:ext cx="7886700" cy="4730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Где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</a:t>
            </a: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све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</a:t>
            </a: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сусрећемо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</a:t>
            </a:r>
            <a:br>
              <a:rPr lang="en-US" sz="3800" b="1" dirty="0">
                <a:ea typeface="Calibri Light" pitchFamily="34" charset="0"/>
                <a:cs typeface="Calibri Light" pitchFamily="34" charset="0"/>
              </a:rPr>
            </a:b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психијатријска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</a:t>
            </a: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ургентна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 </a:t>
            </a:r>
            <a:r>
              <a:rPr lang="en-US" sz="3800" b="1" dirty="0" err="1">
                <a:ea typeface="Calibri Light" pitchFamily="34" charset="0"/>
                <a:cs typeface="Calibri Light" pitchFamily="34" charset="0"/>
              </a:rPr>
              <a:t>стања</a:t>
            </a:r>
            <a:r>
              <a:rPr lang="en-US" sz="3800" b="1" dirty="0">
                <a:ea typeface="Calibri Light" pitchFamily="34" charset="0"/>
                <a:cs typeface="Calibri Light" pitchFamily="34" charset="0"/>
              </a:rPr>
              <a:t>?</a:t>
            </a:r>
            <a:endParaRPr lang="ko-KR" altLang="en-US" sz="3800" b="1" dirty="0">
              <a:ea typeface="Gulim" pitchFamily="34" charset="-127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495935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Нису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феномени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искључиво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резервисани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јединице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интензивног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психијатријског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лечења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Могу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опсервирати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изван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здравствених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установа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захтевају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укључење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службе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Хитне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медицинске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помоћи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полиције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>
                <a:ea typeface="Calibri" pitchFamily="34" charset="0"/>
                <a:cs typeface="Calibri" pitchFamily="34" charset="0"/>
              </a:rPr>
              <a:t>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амбулантама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психијатара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првим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контролним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прегледима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>
                <a:ea typeface="Calibri" pitchFamily="34" charset="0"/>
                <a:cs typeface="Calibri" pitchFamily="34" charset="0"/>
              </a:rPr>
              <a:t>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јединицама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соматског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лечења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492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Ургентна стања опсервирана </a:t>
            </a:r>
            <a:br>
              <a:rPr lang="en-US" sz="3800" b="1">
                <a:ea typeface="Calibri Light" pitchFamily="34" charset="0"/>
                <a:cs typeface="Calibri Light" pitchFamily="34" charset="0"/>
              </a:rPr>
            </a:br>
            <a:r>
              <a:rPr lang="en-US" sz="3800" b="1">
                <a:ea typeface="Calibri Light" pitchFamily="34" charset="0"/>
                <a:cs typeface="Calibri Light" pitchFamily="34" charset="0"/>
              </a:rPr>
              <a:t>изван здравствених установа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u="sng" dirty="0" err="1">
                <a:ea typeface="Calibri" pitchFamily="34" charset="0"/>
                <a:cs typeface="Calibri" pitchFamily="34" charset="0"/>
              </a:rPr>
              <a:t>Уколико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опсервира</a:t>
            </a:r>
            <a:r>
              <a:rPr lang="en-US" sz="2400" u="sng" dirty="0">
                <a:ea typeface="Calibri" pitchFamily="34" charset="0"/>
                <a:cs typeface="Calibri" pitchFamily="34" charset="0"/>
              </a:rPr>
              <a:t>:</a:t>
            </a:r>
            <a:endParaRPr lang="ko-KR" altLang="en-US" sz="2400" u="sng" dirty="0">
              <a:ea typeface="Gulim" pitchFamily="34" charset="-127"/>
            </a:endParaRPr>
          </a:p>
          <a:p>
            <a:pPr marL="503238" lvl="1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високо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узнемирење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агитација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), </a:t>
            </a:r>
            <a:endParaRPr lang="ko-KR" altLang="en-US" sz="2400" dirty="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хостилност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хетероагресивност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поремећаји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личности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психотична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епизода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),</a:t>
            </a:r>
            <a:endParaRPr lang="ko-KR" altLang="en-US" sz="2400" dirty="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непримерено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или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откочено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ризично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понашање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манична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епизода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биполарног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поремећаја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), </a:t>
            </a:r>
            <a:endParaRPr lang="ko-KR" altLang="en-US" sz="2400" dirty="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тремор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презнојавање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неприбраност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свести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алкохолни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делиријум</a:t>
            </a:r>
            <a:r>
              <a:rPr lang="en-US" sz="2400" dirty="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)</a:t>
            </a:r>
          </a:p>
          <a:p>
            <a:pPr marL="503238" lvl="1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altLang="ko-KR" sz="2400" dirty="0">
                <a:ea typeface="Gulim" pitchFamily="34" charset="-127"/>
              </a:rPr>
              <a:t>...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7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Позвати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службу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Хитне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медицинске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помоћи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/или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Министарства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унутрашњих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послова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ради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процене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менталног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старања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безбедности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упућивања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преглед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психијатру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492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800" b="1">
                <a:ea typeface="Calibri Light" pitchFamily="34" charset="0"/>
                <a:cs typeface="Calibri Light" pitchFamily="34" charset="0"/>
              </a:rPr>
              <a:t>Ургентна стања у амбулантама психијатра</a:t>
            </a:r>
            <a:endParaRPr lang="ko-KR" altLang="en-US" sz="3800" b="1">
              <a:ea typeface="Gulim" pitchFamily="34" charset="-127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488315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Могуће је да на преглед пацијент долази без пратње (службе ХМП и МУП, чланови породице, пријатељи)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Није могуће у старту добити податке о могућности хетероагресивних иступа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Сестра у амбуланти прва прави увид у функционисање пацијента:</a:t>
            </a:r>
            <a:endParaRPr lang="ko-KR" altLang="en-US" sz="2400">
              <a:ea typeface="Gulim" pitchFamily="34" charset="-127"/>
            </a:endParaRPr>
          </a:p>
          <a:p>
            <a:pPr marL="503238" lvl="1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мимика, </a:t>
            </a:r>
            <a:endParaRPr lang="ko-KR" altLang="en-US" sz="210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гестикулација,</a:t>
            </a:r>
            <a:endParaRPr lang="ko-KR" altLang="en-US" sz="210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понашање,</a:t>
            </a:r>
            <a:endParaRPr lang="ko-KR" altLang="en-US" sz="2100">
              <a:solidFill>
                <a:schemeClr val="tx1"/>
              </a:solidFill>
              <a:ea typeface="Gulim" pitchFamily="34" charset="-127"/>
            </a:endParaRPr>
          </a:p>
          <a:p>
            <a:pPr marL="503238" lvl="1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chemeClr val="tx1"/>
                </a:solidFill>
                <a:ea typeface="Calibri" pitchFamily="34" charset="0"/>
                <a:cs typeface="Calibri" pitchFamily="34" charset="0"/>
              </a:rPr>
              <a:t>соматски аспект...</a:t>
            </a:r>
            <a:endParaRPr lang="ko-KR" altLang="en-US" sz="2100">
              <a:solidFill>
                <a:schemeClr val="tx1"/>
              </a:solidFill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Сестра сугерише психијатру на потребу за пријемом неких пацијената раније</a:t>
            </a:r>
            <a:endParaRPr lang="ko-KR" altLang="en-US" sz="240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8210550" cy="6254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3600" b="1">
                <a:ea typeface="Calibri Light" pitchFamily="34" charset="0"/>
                <a:cs typeface="Calibri Light" pitchFamily="34" charset="0"/>
              </a:rPr>
              <a:t>Ургентни пријем пацијената у психијатрији − психотични пацијенти</a:t>
            </a:r>
            <a:endParaRPr lang="ko-KR" altLang="en-US" sz="3600" b="1">
              <a:ea typeface="Gulim" pitchFamily="34" charset="-127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488315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Под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упливом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императивних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халуцинација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могу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добити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наредбе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нагло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изменити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понашање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Сумануто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верују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могу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осећати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несигурно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сматрати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здравствени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радници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део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система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прогањања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Примаран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приступ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фармаколошке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медикаментозне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)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фиксације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некада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неопходан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старту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физичког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спутавања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Обезбедити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просторне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капацитете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адекватно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збрињавање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приступ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прегледност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просторије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и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могућност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лекар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напусти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ординацију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угрожавајућих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предмета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паник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тастери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?</a:t>
            </a:r>
            <a:r>
              <a:rPr lang="sr-Cyrl-R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) </a:t>
            </a:r>
            <a:endParaRPr lang="ko-KR" altLang="en-US" sz="2400" dirty="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Просек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лечења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агитираних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психотичних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особа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: 7-10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дана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класичним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хоспиталним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условима</a:t>
            </a:r>
            <a:endParaRPr lang="ko-KR" altLang="en-US" sz="2400" b="1" dirty="0">
              <a:solidFill>
                <a:schemeClr val="accent1"/>
              </a:solidFill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title"/>
          </p:nvPr>
        </p:nvSpPr>
        <p:spPr>
          <a:xfrm>
            <a:off x="533400" y="365125"/>
            <a:ext cx="8305800" cy="701675"/>
          </a:xfrm>
        </p:spPr>
        <p:txBody>
          <a:bodyPr anchor="ctr"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b="1">
                <a:ea typeface="Calibri Light" pitchFamily="34" charset="0"/>
                <a:cs typeface="Calibri Light" pitchFamily="34" charset="0"/>
              </a:rPr>
              <a:t>Ургентни пријем пацијената у психијатрији - алкохолни делиријум</a:t>
            </a:r>
            <a:endParaRPr lang="ko-KR" altLang="en-US" sz="3600" b="1">
              <a:ea typeface="Gulim" pitchFamily="34" charset="-127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2925"/>
          </a:xfrm>
        </p:spPr>
        <p:txBody>
          <a:bodyPr/>
          <a:lstStyle/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None/>
            </a:pPr>
            <a:r>
              <a:rPr lang="sr-Cyrl-RS" sz="2400" u="sng" dirty="0">
                <a:ea typeface="Calibri" pitchFamily="34" charset="0"/>
                <a:cs typeface="Calibri" pitchFamily="34" charset="0"/>
              </a:rPr>
              <a:t>Струковна медицинска с</a:t>
            </a:r>
            <a:r>
              <a:rPr lang="en-US" sz="2400" u="sng" dirty="0" err="1">
                <a:ea typeface="Calibri" pitchFamily="34" charset="0"/>
                <a:cs typeface="Calibri" pitchFamily="34" charset="0"/>
              </a:rPr>
              <a:t>естра</a:t>
            </a:r>
            <a:r>
              <a:rPr lang="sr-Cyrl-RS" sz="2400" u="sng" dirty="0">
                <a:ea typeface="Calibri" pitchFamily="34" charset="0"/>
                <a:cs typeface="Calibri" pitchFamily="34" charset="0"/>
              </a:rPr>
              <a:t> као вођа тима: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None/>
            </a:pPr>
            <a:endParaRPr lang="sr-Cyrl-RS" sz="2400" u="sng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опсервира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пријему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тремор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прибраност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свести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)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;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предузима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основне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мере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соматског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праћења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(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артеријска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тензија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гликемија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пулс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сатурација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...)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;</a:t>
            </a: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sr-Cyrl-RS" sz="2400" dirty="0">
                <a:ea typeface="Calibri" pitchFamily="34" charset="0"/>
                <a:cs typeface="Calibri" pitchFamily="34" charset="0"/>
              </a:rPr>
              <a:t>с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угерише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психијатру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sr-Cyrl-R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(или лекару?)</a:t>
            </a:r>
            <a:r>
              <a:rPr lang="en-U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о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ургентности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стања</a:t>
            </a:r>
            <a:endParaRPr lang="sr-Cyrl-R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обавља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смештај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узима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узорке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рутинске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лабораторијске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анализе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обавља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sr-Cyrl-RS" sz="2400">
                <a:ea typeface="Calibri" pitchFamily="34" charset="0"/>
                <a:cs typeface="Calibri" pitchFamily="34" charset="0"/>
              </a:rPr>
              <a:t>електрокардиографско</a:t>
            </a:r>
            <a:r>
              <a:rPr lang="en-US" sz="240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снимање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позива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консултанте</a:t>
            </a:r>
            <a:r>
              <a:rPr lang="sr-Cyrl-RS" sz="2400" dirty="0">
                <a:ea typeface="Calibri" pitchFamily="34" charset="0"/>
                <a:cs typeface="Calibri" pitchFamily="34" charset="0"/>
              </a:rPr>
              <a:t>...</a:t>
            </a: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540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4400" b="1">
                <a:ea typeface="Calibri Light" pitchFamily="34" charset="0"/>
                <a:cs typeface="Calibri Light" pitchFamily="34" charset="0"/>
              </a:rPr>
              <a:t>Алкохолни делиријум</a:t>
            </a:r>
            <a:endParaRPr lang="ko-KR" altLang="en-US" sz="4400" b="1">
              <a:ea typeface="Gulim" pitchFamily="34" charset="-127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495935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Јасан доказ недавног </a:t>
            </a:r>
            <a:r>
              <a:rPr lang="en-US" sz="2400" b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престанка са употребом</a:t>
            </a:r>
            <a:r>
              <a:rPr lang="en-US" sz="2400">
                <a:ea typeface="Calibri" pitchFamily="34" charset="0"/>
                <a:cs typeface="Calibri" pitchFamily="34" charset="0"/>
              </a:rPr>
              <a:t>, или доказ редуковања употребе алкохола, након поновљене или углавном продужене и/или употребе великих доза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Апстиненцијални синдром са делиријумом, без или са конвулзијама</a:t>
            </a: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Најчешћа су очекивања да особа са клиничким манифестацијама делиријума из разлога метаболичког дисбаланса било које врсте буду болнички третирана у организационим јединицама за психијатријски третман</a:t>
            </a:r>
            <a:endParaRPr lang="ko-KR" altLang="en-US" sz="2400">
              <a:ea typeface="Gulim" pitchFamily="34" charset="-127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>
                <a:ea typeface="Calibri" pitchFamily="34" charset="0"/>
                <a:cs typeface="Calibri" pitchFamily="34" charset="0"/>
              </a:rPr>
              <a:t>Алкохолни делиријум се </a:t>
            </a:r>
            <a:r>
              <a:rPr lang="en-US" sz="2400" b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мора третирати са аспектом ризика по живот пацијента </a:t>
            </a:r>
            <a:r>
              <a:rPr lang="en-US" sz="2400">
                <a:ea typeface="Calibri" pitchFamily="34" charset="0"/>
                <a:cs typeface="Calibri" pitchFamily="34" charset="0"/>
              </a:rPr>
              <a:t>и лечити тамо где се развила клиничка слика</a:t>
            </a:r>
            <a:endParaRPr lang="ko-KR" altLang="en-US" sz="240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492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4000" b="1">
                <a:ea typeface="Calibri Light" pitchFamily="34" charset="0"/>
                <a:cs typeface="Calibri Light" pitchFamily="34" charset="0"/>
              </a:rPr>
              <a:t>Консултативна (лиезон) психијатрија</a:t>
            </a:r>
            <a:endParaRPr lang="ko-KR" altLang="en-US" sz="4000" b="1">
              <a:ea typeface="Gulim" pitchFamily="34" charset="-127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488315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Појам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лиезон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означава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неопходност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повезивања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психијатрије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са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соматском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медицином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односно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потребу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укључивања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психијатара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третман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соматских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болесника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2400" dirty="0" err="1">
                <a:ea typeface="Calibri" pitchFamily="34" charset="0"/>
                <a:cs typeface="Calibri" pitchFamily="34" charset="0"/>
              </a:rPr>
              <a:t>Лиезон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психијатрија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подразумева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третман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пацијената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због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психопатолошких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феномена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локацијама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које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могу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бити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ea typeface="Calibri" pitchFamily="34" charset="0"/>
                <a:cs typeface="Calibri" pitchFamily="34" charset="0"/>
              </a:rPr>
              <a:t>различите</a:t>
            </a:r>
            <a:r>
              <a:rPr lang="en-US" sz="2400" dirty="0">
                <a:ea typeface="Calibri" pitchFamily="34" charset="0"/>
                <a:cs typeface="Calibri" pitchFamily="34" charset="0"/>
              </a:rPr>
              <a:t> − </a:t>
            </a:r>
            <a:r>
              <a:rPr lang="en-US" sz="2400" b="1" u="sng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не</a:t>
            </a:r>
            <a:r>
              <a:rPr lang="en-U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у </a:t>
            </a:r>
            <a:r>
              <a:rPr lang="en-US" sz="2400" b="1" u="sng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психијатријској</a:t>
            </a:r>
            <a:r>
              <a:rPr lang="en-US" sz="2400" b="1" u="sng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n-US" sz="2400" b="1" u="sng" dirty="0" err="1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институцији</a:t>
            </a:r>
            <a:r>
              <a:rPr lang="en-US" sz="2400" b="1" dirty="0">
                <a:solidFill>
                  <a:schemeClr val="accent1"/>
                </a:solidFill>
                <a:ea typeface="Calibri" pitchFamily="34" charset="0"/>
                <a:cs typeface="Calibri" pitchFamily="34" charset="0"/>
              </a:rPr>
              <a:t>!</a:t>
            </a:r>
          </a:p>
          <a:p>
            <a:pPr marL="228600" indent="-228600" eaLnBrk="1" hangingPunct="1">
              <a:lnSpc>
                <a:spcPct val="90000"/>
              </a:lnSpc>
              <a:spcBef>
                <a:spcPts val="1000"/>
              </a:spcBef>
              <a:buFont typeface="Wingdings 3" pitchFamily="18" charset="2"/>
              <a:buNone/>
            </a:pPr>
            <a:endParaRPr lang="ko-KR" altLang="en-US" sz="2400" dirty="0">
              <a:ea typeface="Gulim" pitchFamily="34" charset="-127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1193</TotalTime>
  <Words>1630</Words>
  <Application>Microsoft Macintosh PowerPoint</Application>
  <PresentationFormat>On-screen Show (4:3)</PresentationFormat>
  <Paragraphs>186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Bookman Old Style</vt:lpstr>
      <vt:lpstr>Calibri</vt:lpstr>
      <vt:lpstr>Garamond</vt:lpstr>
      <vt:lpstr>Gill Sans MT</vt:lpstr>
      <vt:lpstr>Wingdings</vt:lpstr>
      <vt:lpstr>Wingdings 3</vt:lpstr>
      <vt:lpstr>Origin</vt:lpstr>
      <vt:lpstr>Custom Design</vt:lpstr>
      <vt:lpstr>Универзитет у Крагујевцу Факултет медицинских наука Основне струковне студије  Ургентна медицина 13. недеља наставе школска 2022/2023. година   Ургентна стања у психијатрији </vt:lpstr>
      <vt:lpstr>Хитна стања у психијатрији</vt:lpstr>
      <vt:lpstr>Где све сусрећемо  психијатријска ургентна стања?</vt:lpstr>
      <vt:lpstr>Ургентна стања опсервирана  изван здравствених установа</vt:lpstr>
      <vt:lpstr>Ургентна стања у амбулантама психијатра</vt:lpstr>
      <vt:lpstr>Ургентни пријем пацијената у психијатрији − психотични пацијенти</vt:lpstr>
      <vt:lpstr>Ургентни пријем пацијената у психијатрији - алкохолни делиријум</vt:lpstr>
      <vt:lpstr>Алкохолни делиријум</vt:lpstr>
      <vt:lpstr>Консултативна (лиезон) психијатрија</vt:lpstr>
      <vt:lpstr>Соматска болест и психичко реаговање</vt:lpstr>
      <vt:lpstr>Потреба за различитим приступима у лиасон психијатрији</vt:lpstr>
      <vt:lpstr>Непсихотични поремећаји - паника</vt:lpstr>
      <vt:lpstr>Панични поремећај</vt:lpstr>
      <vt:lpstr>Купирање стања панике</vt:lpstr>
      <vt:lpstr>Агитирана депресија</vt:lpstr>
      <vt:lpstr>Стања психомоторног узбуђења (агитираност)</vt:lpstr>
      <vt:lpstr>Сумануте психозе</vt:lpstr>
      <vt:lpstr>Стања помаме (раптуса) </vt:lpstr>
      <vt:lpstr>Еретизам и раздражљивост  ментално ретардиране деце</vt:lpstr>
      <vt:lpstr>Поремећаји личности</vt:lpstr>
      <vt:lpstr>Нагле измене у менталном функционисању у деменцији</vt:lpstr>
      <vt:lpstr>PowerPoint Presentation</vt:lpstr>
      <vt:lpstr>Акутна неуролептичка дискинезија:</vt:lpstr>
      <vt:lpstr>Узбуђење након електроконвулзивне терапије</vt:lpstr>
      <vt:lpstr>Агранулоцитоза</vt:lpstr>
      <vt:lpstr>Посебне моћи  психијатра и/или консултанта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Ургентна и консултативна (лиезон)психијатрија 14.недеља 2015.</dc:title>
  <dc:creator>Minja</dc:creator>
  <cp:lastModifiedBy>Milica Borovcanin</cp:lastModifiedBy>
  <cp:revision>58</cp:revision>
  <dcterms:created xsi:type="dcterms:W3CDTF">2015-02-08T15:00:51Z</dcterms:created>
  <dcterms:modified xsi:type="dcterms:W3CDTF">2022-09-26T08:56:39Z</dcterms:modified>
</cp:coreProperties>
</file>