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303" r:id="rId5"/>
    <p:sldId id="312" r:id="rId6"/>
    <p:sldId id="308" r:id="rId7"/>
    <p:sldId id="311" r:id="rId8"/>
    <p:sldId id="304" r:id="rId9"/>
    <p:sldId id="309" r:id="rId10"/>
    <p:sldId id="310" r:id="rId11"/>
    <p:sldId id="313" r:id="rId12"/>
    <p:sldId id="314" r:id="rId13"/>
    <p:sldId id="315" r:id="rId14"/>
    <p:sldId id="316" r:id="rId15"/>
    <p:sldId id="263" r:id="rId16"/>
    <p:sldId id="288" r:id="rId17"/>
    <p:sldId id="289" r:id="rId18"/>
    <p:sldId id="265" r:id="rId19"/>
    <p:sldId id="267" r:id="rId20"/>
    <p:sldId id="268" r:id="rId21"/>
    <p:sldId id="269" r:id="rId22"/>
    <p:sldId id="270" r:id="rId23"/>
    <p:sldId id="272" r:id="rId24"/>
    <p:sldId id="291" r:id="rId25"/>
    <p:sldId id="274" r:id="rId26"/>
    <p:sldId id="296" r:id="rId27"/>
    <p:sldId id="297" r:id="rId28"/>
    <p:sldId id="298" r:id="rId29"/>
    <p:sldId id="299" r:id="rId30"/>
    <p:sldId id="300" r:id="rId31"/>
    <p:sldId id="301" r:id="rId32"/>
    <p:sldId id="276" r:id="rId33"/>
    <p:sldId id="281" r:id="rId34"/>
    <p:sldId id="282" r:id="rId35"/>
    <p:sldId id="283" r:id="rId36"/>
    <p:sldId id="284" r:id="rId37"/>
    <p:sldId id="285" r:id="rId38"/>
    <p:sldId id="317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586"/>
  </p:normalViewPr>
  <p:slideViewPr>
    <p:cSldViewPr>
      <p:cViewPr varScale="1">
        <p:scale>
          <a:sx n="106" d="100"/>
          <a:sy n="106" d="100"/>
        </p:scale>
        <p:origin x="180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93650-A66D-4B24-90A0-9AE123CB8A59}" type="datetimeFigureOut">
              <a:rPr lang="en-US"/>
              <a:pPr>
                <a:defRPr/>
              </a:pPr>
              <a:t>9/26/22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A359F-FE85-4CA9-99AF-4FF68E3AA2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60EA4-B47F-42DA-87FD-900EDA8B3F6A}" type="datetimeFigureOut">
              <a:rPr lang="en-US"/>
              <a:pPr>
                <a:defRPr/>
              </a:pPr>
              <a:t>9/26/22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98570-5404-4FD4-9D43-A588CCF1D3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92316-5DE4-428A-B746-1AC697142FCC}" type="datetimeFigureOut">
              <a:rPr lang="en-US"/>
              <a:pPr>
                <a:defRPr/>
              </a:pPr>
              <a:t>9/26/22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E8537-3E12-428F-9838-FBE57F6392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C00000"/>
              </a:buClr>
              <a:defRPr/>
            </a:lvl1pPr>
            <a:lvl2pPr>
              <a:buClr>
                <a:srgbClr val="C00000"/>
              </a:buClr>
              <a:defRPr/>
            </a:lvl2pPr>
            <a:lvl3pPr>
              <a:buClr>
                <a:srgbClr val="C00000"/>
              </a:buClr>
              <a:defRPr/>
            </a:lvl3pPr>
            <a:lvl4pPr>
              <a:buClr>
                <a:srgbClr val="C00000"/>
              </a:buClr>
              <a:defRPr/>
            </a:lvl4pPr>
            <a:lvl5pPr>
              <a:buClr>
                <a:srgbClr val="C00000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8BDE9-FC02-4673-89B2-DAD96CA7FE1C}" type="datetimeFigureOut">
              <a:rPr lang="en-US"/>
              <a:pPr>
                <a:defRPr/>
              </a:pPr>
              <a:t>9/26/22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80854-F68C-44F7-8FD3-355C8E60E0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B080E-A891-4E48-A113-39D2F562250C}" type="datetimeFigureOut">
              <a:rPr lang="en-US"/>
              <a:pPr>
                <a:defRPr/>
              </a:pPr>
              <a:t>9/26/22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650CE-0B78-4FC1-BF2A-274F83246E8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8BA9C-D54E-44FC-AAC2-5CB703647B99}" type="datetimeFigureOut">
              <a:rPr lang="en-US"/>
              <a:pPr>
                <a:defRPr/>
              </a:pPr>
              <a:t>9/26/22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8F389-CFF0-4725-9530-D9CAC2070B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4DAA9-7DB1-42DC-BC31-7CB8AFB378A8}" type="datetimeFigureOut">
              <a:rPr lang="en-US"/>
              <a:pPr>
                <a:defRPr/>
              </a:pPr>
              <a:t>9/26/22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1A0C5-2A36-43B0-894D-D8C74F5741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70F47-B59D-4A44-A162-EDA386761C4F}" type="datetimeFigureOut">
              <a:rPr lang="en-US"/>
              <a:pPr>
                <a:defRPr/>
              </a:pPr>
              <a:t>9/26/22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7C47D-2FC7-4321-87E4-A4753BCA9E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00A9D-E816-4C64-876F-3778B1E479F0}" type="datetimeFigureOut">
              <a:rPr lang="en-US"/>
              <a:pPr>
                <a:defRPr/>
              </a:pPr>
              <a:t>9/26/22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205C0-0C38-47EA-BB6C-D195D3810D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27334-83D7-49BA-8CCB-1042EE47FF07}" type="datetimeFigureOut">
              <a:rPr lang="en-US"/>
              <a:pPr>
                <a:defRPr/>
              </a:pPr>
              <a:t>9/26/22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D49EB-8EBC-443F-8425-A7339625FB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BB9FB-6EF0-4089-970F-35DE1079EB4F}" type="datetimeFigureOut">
              <a:rPr lang="en-US"/>
              <a:pPr>
                <a:defRPr/>
              </a:pPr>
              <a:t>9/26/22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D357A-D749-47E8-A52A-9B5B10CD4F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104E37C-5851-4D5A-ACAF-6C4E77E0B4FB}" type="datetimeFigureOut">
              <a:rPr lang="en-US"/>
              <a:pPr>
                <a:defRPr/>
              </a:pPr>
              <a:t>9/26/22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45E86B-6331-4EEA-B506-8DC7493668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7E9632"/>
        </a:buClr>
        <a:buFont typeface="Wingdings" pitchFamily="2" charset="2"/>
        <a:buChar char="Ø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7E9632"/>
        </a:buClr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Arial" pitchFamily="34" charset="0"/>
              <a:buNone/>
              <a:defRPr/>
            </a:pPr>
            <a:endParaRPr lang="sr-Latn-RS" b="1" dirty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Arial" pitchFamily="34" charset="0"/>
              <a:buNone/>
              <a:defRPr/>
            </a:pPr>
            <a:r>
              <a:rPr lang="sr-Cyrl-RS" b="1" dirty="0">
                <a:solidFill>
                  <a:srgbClr val="C00000"/>
                </a:solidFill>
              </a:rPr>
              <a:t>проф. др Милица </a:t>
            </a:r>
            <a:r>
              <a:rPr lang="en-US" b="1" dirty="0">
                <a:solidFill>
                  <a:srgbClr val="C00000"/>
                </a:solidFill>
              </a:rPr>
              <a:t>M. </a:t>
            </a:r>
            <a:r>
              <a:rPr lang="sr-Cyrl-RS" b="1" dirty="0" err="1">
                <a:solidFill>
                  <a:srgbClr val="C00000"/>
                </a:solidFill>
              </a:rPr>
              <a:t>Боровчанин</a:t>
            </a:r>
            <a:endParaRPr lang="sr-Cyrl-RS" b="1" dirty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Arial" pitchFamily="34" charset="0"/>
              <a:buNone/>
              <a:defRPr/>
            </a:pPr>
            <a:r>
              <a:rPr lang="sr-Cyrl-RS" b="1" dirty="0">
                <a:solidFill>
                  <a:srgbClr val="C00000"/>
                </a:solidFill>
              </a:rPr>
              <a:t>психијатар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000" b="1" dirty="0"/>
              <a:t>ОСС: </a:t>
            </a:r>
            <a:r>
              <a:rPr lang="en-US" sz="4000" b="1" dirty="0" err="1"/>
              <a:t>Ургентна</a:t>
            </a:r>
            <a:r>
              <a:rPr lang="en-US" sz="4000" b="1" dirty="0"/>
              <a:t> </a:t>
            </a:r>
            <a:r>
              <a:rPr lang="en-US" sz="4000" b="1" dirty="0" err="1"/>
              <a:t>медицина</a:t>
            </a:r>
            <a:br>
              <a:rPr lang="en-US" sz="4000" b="1" dirty="0"/>
            </a:br>
            <a:r>
              <a:rPr lang="en-US" sz="4000" b="1" dirty="0" err="1"/>
              <a:t>Ургентна</a:t>
            </a:r>
            <a:r>
              <a:rPr lang="en-US" sz="4000" b="1" dirty="0"/>
              <a:t> </a:t>
            </a:r>
            <a:r>
              <a:rPr lang="en-US" sz="4000" b="1" dirty="0" err="1"/>
              <a:t>стања</a:t>
            </a:r>
            <a:r>
              <a:rPr lang="en-US" sz="4000" b="1" dirty="0"/>
              <a:t> </a:t>
            </a:r>
            <a:r>
              <a:rPr lang="en-US" sz="4000" b="1" dirty="0" err="1"/>
              <a:t>у</a:t>
            </a:r>
            <a:r>
              <a:rPr lang="en-US" sz="4000" b="1" dirty="0"/>
              <a:t> </a:t>
            </a:r>
            <a:r>
              <a:rPr lang="en-US" sz="4000" b="1" dirty="0" err="1"/>
              <a:t>психијатрији</a:t>
            </a:r>
            <a:r>
              <a:rPr lang="en-US" sz="4000" b="1" dirty="0"/>
              <a:t> </a:t>
            </a:r>
            <a:br>
              <a:rPr lang="en-US" sz="4000" b="1" dirty="0"/>
            </a:br>
            <a:br>
              <a:rPr lang="en-US" sz="4000" b="1" dirty="0"/>
            </a:br>
            <a:r>
              <a:rPr lang="en-US" sz="4000" dirty="0"/>
              <a:t> 13. </a:t>
            </a:r>
            <a:r>
              <a:rPr lang="en-US" sz="4000" dirty="0" err="1"/>
              <a:t>недеља</a:t>
            </a:r>
            <a:r>
              <a:rPr lang="en-US" sz="4000" dirty="0"/>
              <a:t> </a:t>
            </a:r>
            <a:r>
              <a:rPr lang="en-US" sz="4000" dirty="0" err="1"/>
              <a:t>наставе</a:t>
            </a:r>
            <a:br>
              <a:rPr lang="en-US" sz="4000" dirty="0"/>
            </a:br>
            <a:r>
              <a:rPr lang="en-US" sz="4000" dirty="0" err="1"/>
              <a:t>вежбе</a:t>
            </a:r>
            <a:br>
              <a:rPr lang="en-US" sz="4000" dirty="0"/>
            </a:br>
            <a:r>
              <a:rPr lang="en-US" sz="4000" u="sng" dirty="0" err="1"/>
              <a:t>О</a:t>
            </a:r>
            <a:r>
              <a:rPr lang="en-US" sz="4000" u="sng" dirty="0"/>
              <a:t> </a:t>
            </a:r>
            <a:r>
              <a:rPr lang="en-US" sz="4000" u="sng" dirty="0" err="1"/>
              <a:t>суицидалности</a:t>
            </a:r>
            <a:br>
              <a:rPr lang="en-GB" sz="4000" b="1" dirty="0"/>
            </a:br>
            <a:endParaRPr lang="en-GB" sz="4000" b="1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Вулнерабилност за суицидалност</a:t>
            </a:r>
            <a:endParaRPr lang="en-GB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4768850"/>
          </a:xfrm>
        </p:spPr>
        <p:txBody>
          <a:bodyPr/>
          <a:lstStyle/>
          <a:p>
            <a:r>
              <a:rPr lang="en-US" sz="2800"/>
              <a:t>Животне кризе, развојне кризе и животни конфликти значајно повећавају број самоубистава</a:t>
            </a:r>
          </a:p>
          <a:p>
            <a:r>
              <a:rPr lang="en-US" sz="2800"/>
              <a:t>Поистовећивање се узором или идолом и имитирање њиховог животног стила може бити узрок суицида</a:t>
            </a:r>
          </a:p>
          <a:p>
            <a:r>
              <a:rPr lang="en-US" sz="2800"/>
              <a:t>Миграције становништва повећавају број суицида, јер долази до друштвене дезорганизације и губитка емоционалне подршке</a:t>
            </a:r>
          </a:p>
          <a:p>
            <a:r>
              <a:rPr lang="en-US" sz="2800"/>
              <a:t>Хронична органска обољења код појединаца који немају подршку од ближњих и друштвене средине се сврставају у ризична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Самоубиство у депресивном поремећају</a:t>
            </a:r>
            <a:endParaRPr lang="en-GB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Целоживотни ризик је 15% за тешке случајеве</a:t>
            </a:r>
          </a:p>
          <a:p>
            <a:r>
              <a:rPr lang="en-US"/>
              <a:t>Од осталих депресивних болесника су:</a:t>
            </a:r>
          </a:p>
          <a:p>
            <a:pPr lvl="1"/>
            <a:r>
              <a:rPr lang="en-US"/>
              <a:t>старији</a:t>
            </a:r>
          </a:p>
          <a:p>
            <a:pPr lvl="1"/>
            <a:r>
              <a:rPr lang="en-US"/>
              <a:t>самци</a:t>
            </a:r>
          </a:p>
          <a:p>
            <a:pPr lvl="1"/>
            <a:r>
              <a:rPr lang="en-US"/>
              <a:t>разведени или им је преминуо брачни друг</a:t>
            </a:r>
          </a:p>
          <a:p>
            <a:pPr lvl="1"/>
            <a:r>
              <a:rPr lang="en-US"/>
              <a:t>имале су више претходних покушаја самоубиства</a:t>
            </a:r>
          </a:p>
          <a:p>
            <a:pPr lvl="1"/>
            <a:endParaRPr lang="en-GB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Самоубиство и злоупотреба алкохола</a:t>
            </a:r>
            <a:endParaRPr lang="en-GB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/>
          </a:p>
          <a:p>
            <a:r>
              <a:rPr lang="en-US" sz="2800"/>
              <a:t>Висок ризик од суицида</a:t>
            </a:r>
          </a:p>
          <a:p>
            <a:r>
              <a:rPr lang="en-US" sz="2800"/>
              <a:t>Код старијих мушкараца са дугом историјом пијанства, актуелним депресивним поремећајем и претходним намерним самоповређивањем</a:t>
            </a:r>
          </a:p>
          <a:p>
            <a:r>
              <a:rPr lang="en-US" sz="2800"/>
              <a:t>Код људи којима је алкохол проузроковао телесне компликације, брачне проблеме, потешкоће на послу или хапшења због прекршаја у пијаном стању</a:t>
            </a:r>
          </a:p>
          <a:p>
            <a:r>
              <a:rPr lang="en-US" sz="2800"/>
              <a:t>Злоупотреба дрога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Самоубиство и схизофренија</a:t>
            </a:r>
            <a:endParaRPr lang="en-GB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Има висок ризик за извршење самоубиства, целоживотни ризик је око 10%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r>
              <a:rPr lang="en-US"/>
              <a:t>Ризик је посебно велики за млађе болеснике који су стекли увид у то како ће болест вероватно озбиљно да делује на њихов живот</a:t>
            </a:r>
            <a:endParaRPr lang="en-GB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Рационално самоубиство</a:t>
            </a:r>
            <a:endParaRPr lang="en-GB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Понекад је рационалан поступак душевно здраве особе</a:t>
            </a:r>
          </a:p>
          <a:p>
            <a:pPr>
              <a:buFont typeface="Wingdings" pitchFamily="2" charset="2"/>
              <a:buNone/>
            </a:pPr>
            <a:endParaRPr lang="en-US" sz="2800"/>
          </a:p>
          <a:p>
            <a:r>
              <a:rPr lang="en-US" sz="2800"/>
              <a:t>Ако се особи да више времена и више информација, може се десити да она одустане од своје намере</a:t>
            </a:r>
          </a:p>
          <a:p>
            <a:pPr>
              <a:buFont typeface="Wingdings" pitchFamily="2" charset="2"/>
              <a:buNone/>
            </a:pPr>
            <a:endParaRPr lang="en-US" sz="2800"/>
          </a:p>
          <a:p>
            <a:r>
              <a:rPr lang="en-US" sz="2800"/>
              <a:t>Нека рационална самоубиства ће се догодити упркос најбољем могућем лечењу</a:t>
            </a:r>
            <a:endParaRPr lang="en-GB" sz="280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Врсте самоубистава</a:t>
            </a:r>
            <a:br>
              <a:rPr lang="en-US"/>
            </a:br>
            <a:r>
              <a:rPr lang="en-US"/>
              <a:t>- подела према времену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75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sr-Cyrl-RS" b="1" dirty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b="1" dirty="0">
                <a:solidFill>
                  <a:srgbClr val="C00000"/>
                </a:solidFill>
              </a:rPr>
              <a:t>Акутна</a:t>
            </a:r>
            <a:r>
              <a:rPr lang="en-GB" b="1" dirty="0">
                <a:solidFill>
                  <a:srgbClr val="C00000"/>
                </a:solidFill>
              </a:rPr>
              <a:t> (</a:t>
            </a:r>
            <a:r>
              <a:rPr lang="sr-Cyrl-RS" b="1" dirty="0">
                <a:solidFill>
                  <a:srgbClr val="C00000"/>
                </a:solidFill>
              </a:rPr>
              <a:t>напрасна</a:t>
            </a:r>
            <a:r>
              <a:rPr lang="en-GB" b="1" dirty="0">
                <a:solidFill>
                  <a:srgbClr val="C00000"/>
                </a:solidFill>
              </a:rPr>
              <a:t>) </a:t>
            </a:r>
            <a:r>
              <a:rPr lang="sr-Cyrl-RS" b="1" dirty="0">
                <a:solidFill>
                  <a:srgbClr val="C00000"/>
                </a:solidFill>
              </a:rPr>
              <a:t>самоубиства</a:t>
            </a:r>
            <a:r>
              <a:rPr lang="en-GB" dirty="0">
                <a:solidFill>
                  <a:srgbClr val="C00000"/>
                </a:solidFill>
              </a:rPr>
              <a:t> </a:t>
            </a:r>
            <a:r>
              <a:rPr lang="sr-Cyrl-RS" dirty="0"/>
              <a:t>су</a:t>
            </a:r>
            <a:r>
              <a:rPr lang="en-GB" dirty="0"/>
              <a:t> </a:t>
            </a:r>
            <a:r>
              <a:rPr lang="sr-Cyrl-RS" dirty="0"/>
              <a:t>она</a:t>
            </a:r>
            <a:r>
              <a:rPr lang="en-GB" dirty="0"/>
              <a:t> </a:t>
            </a:r>
            <a:r>
              <a:rPr lang="sr-Cyrl-RS" dirty="0"/>
              <a:t>чије</a:t>
            </a:r>
            <a:r>
              <a:rPr lang="en-GB" dirty="0"/>
              <a:t> </a:t>
            </a:r>
            <a:r>
              <a:rPr lang="sr-Cyrl-RS" dirty="0"/>
              <a:t>се</a:t>
            </a:r>
            <a:r>
              <a:rPr lang="en-GB" dirty="0"/>
              <a:t> </a:t>
            </a:r>
            <a:r>
              <a:rPr lang="sr-Cyrl-RS" dirty="0"/>
              <a:t>извођење</a:t>
            </a:r>
            <a:r>
              <a:rPr lang="en-GB" dirty="0"/>
              <a:t> </a:t>
            </a:r>
            <a:r>
              <a:rPr lang="sr-Cyrl-RS" dirty="0"/>
              <a:t>мери</a:t>
            </a:r>
            <a:r>
              <a:rPr lang="en-GB" dirty="0"/>
              <a:t> </a:t>
            </a:r>
            <a:r>
              <a:rPr lang="sr-Cyrl-RS" dirty="0"/>
              <a:t>у</a:t>
            </a:r>
            <a:r>
              <a:rPr lang="en-GB" dirty="0"/>
              <a:t> </a:t>
            </a:r>
            <a:r>
              <a:rPr lang="sr-Cyrl-RS" dirty="0"/>
              <a:t>секундама</a:t>
            </a:r>
            <a:r>
              <a:rPr lang="en-GB" dirty="0"/>
              <a:t> </a:t>
            </a:r>
            <a:r>
              <a:rPr lang="sr-Cyrl-RS" dirty="0"/>
              <a:t>или</a:t>
            </a:r>
            <a:r>
              <a:rPr lang="en-GB" dirty="0"/>
              <a:t> </a:t>
            </a:r>
            <a:r>
              <a:rPr lang="sr-Cyrl-RS" dirty="0"/>
              <a:t>минутима: вешање</a:t>
            </a:r>
            <a:r>
              <a:rPr lang="en-GB" dirty="0"/>
              <a:t>, </a:t>
            </a:r>
            <a:r>
              <a:rPr lang="sr-Cyrl-RS" dirty="0"/>
              <a:t>гажење</a:t>
            </a:r>
            <a:r>
              <a:rPr lang="en-GB" dirty="0"/>
              <a:t> </a:t>
            </a:r>
            <a:r>
              <a:rPr lang="sr-Cyrl-RS" dirty="0"/>
              <a:t>возом</a:t>
            </a:r>
            <a:r>
              <a:rPr lang="en-GB" dirty="0"/>
              <a:t>, </a:t>
            </a:r>
            <a:r>
              <a:rPr lang="sr-Cyrl-RS" dirty="0"/>
              <a:t>устрељење</a:t>
            </a:r>
            <a:r>
              <a:rPr lang="en-GB" dirty="0"/>
              <a:t>, </a:t>
            </a:r>
            <a:r>
              <a:rPr lang="sr-Cyrl-RS" dirty="0"/>
              <a:t>тровање</a:t>
            </a:r>
            <a:r>
              <a:rPr lang="en-GB" dirty="0"/>
              <a:t> </a:t>
            </a:r>
            <a:r>
              <a:rPr lang="sr-Cyrl-RS" dirty="0"/>
              <a:t>и</a:t>
            </a:r>
            <a:r>
              <a:rPr lang="en-GB" dirty="0"/>
              <a:t> </a:t>
            </a:r>
            <a:r>
              <a:rPr lang="sr-Cyrl-RS" dirty="0"/>
              <a:t>сл.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b="1" dirty="0">
                <a:solidFill>
                  <a:srgbClr val="C00000"/>
                </a:solidFill>
              </a:rPr>
              <a:t>Субакутна</a:t>
            </a:r>
            <a:r>
              <a:rPr lang="en-GB" dirty="0"/>
              <a:t> </a:t>
            </a:r>
            <a:r>
              <a:rPr lang="sr-Cyrl-RS" dirty="0"/>
              <a:t>су</a:t>
            </a:r>
            <a:r>
              <a:rPr lang="en-GB" dirty="0"/>
              <a:t> </a:t>
            </a:r>
            <a:r>
              <a:rPr lang="sr-Cyrl-RS" dirty="0"/>
              <a:t>она</a:t>
            </a:r>
            <a:r>
              <a:rPr lang="en-GB" dirty="0"/>
              <a:t> </a:t>
            </a:r>
            <a:r>
              <a:rPr lang="sr-Cyrl-RS" dirty="0"/>
              <a:t>самоубиства</a:t>
            </a:r>
            <a:r>
              <a:rPr lang="en-GB" dirty="0"/>
              <a:t> </a:t>
            </a:r>
            <a:r>
              <a:rPr lang="sr-Cyrl-RS" dirty="0"/>
              <a:t>која</a:t>
            </a:r>
            <a:r>
              <a:rPr lang="en-GB" dirty="0"/>
              <a:t> </a:t>
            </a:r>
            <a:r>
              <a:rPr lang="sr-Cyrl-RS" dirty="0"/>
              <a:t>се</a:t>
            </a:r>
            <a:r>
              <a:rPr lang="en-GB" dirty="0"/>
              <a:t> </a:t>
            </a:r>
            <a:r>
              <a:rPr lang="sr-Cyrl-RS" dirty="0"/>
              <a:t>завршавају</a:t>
            </a:r>
            <a:r>
              <a:rPr lang="en-GB" dirty="0"/>
              <a:t> </a:t>
            </a:r>
            <a:r>
              <a:rPr lang="sr-Cyrl-RS" dirty="0"/>
              <a:t>у</a:t>
            </a:r>
            <a:r>
              <a:rPr lang="en-GB" dirty="0"/>
              <a:t> </a:t>
            </a:r>
            <a:r>
              <a:rPr lang="sr-Cyrl-RS" dirty="0"/>
              <a:t>времену</a:t>
            </a:r>
            <a:r>
              <a:rPr lang="en-GB" dirty="0"/>
              <a:t> </a:t>
            </a:r>
            <a:r>
              <a:rPr lang="sr-Cyrl-RS" dirty="0"/>
              <a:t>од</a:t>
            </a:r>
            <a:r>
              <a:rPr lang="en-GB" dirty="0"/>
              <a:t> </a:t>
            </a:r>
            <a:r>
              <a:rPr lang="sr-Cyrl-RS" dirty="0"/>
              <a:t>једног</a:t>
            </a:r>
            <a:r>
              <a:rPr lang="en-GB" dirty="0"/>
              <a:t> </a:t>
            </a:r>
            <a:r>
              <a:rPr lang="sr-Cyrl-RS" dirty="0"/>
              <a:t>дана</a:t>
            </a:r>
            <a:r>
              <a:rPr lang="en-GB" dirty="0"/>
              <a:t> </a:t>
            </a:r>
            <a:r>
              <a:rPr lang="sr-Cyrl-RS" dirty="0"/>
              <a:t>до</a:t>
            </a:r>
            <a:r>
              <a:rPr lang="en-GB" dirty="0"/>
              <a:t> </a:t>
            </a:r>
            <a:r>
              <a:rPr lang="sr-Cyrl-RS" dirty="0"/>
              <a:t>седам</a:t>
            </a:r>
            <a:r>
              <a:rPr lang="en-GB" dirty="0"/>
              <a:t> </a:t>
            </a:r>
            <a:r>
              <a:rPr lang="sr-Cyrl-RS" dirty="0"/>
              <a:t>дана: самоубилачка</a:t>
            </a:r>
            <a:r>
              <a:rPr lang="en-GB" dirty="0"/>
              <a:t> </a:t>
            </a:r>
            <a:r>
              <a:rPr lang="sr-Cyrl-RS" dirty="0"/>
              <a:t>тровања</a:t>
            </a:r>
            <a:r>
              <a:rPr lang="en-GB" dirty="0"/>
              <a:t> </a:t>
            </a:r>
            <a:r>
              <a:rPr lang="sr-Cyrl-RS" dirty="0"/>
              <a:t>натријум</a:t>
            </a:r>
            <a:r>
              <a:rPr lang="en-GB" dirty="0"/>
              <a:t>-</a:t>
            </a:r>
            <a:r>
              <a:rPr lang="sr-Cyrl-RS" dirty="0"/>
              <a:t>хидроксидом</a:t>
            </a:r>
            <a:r>
              <a:rPr lang="en-GB" dirty="0"/>
              <a:t>, </a:t>
            </a:r>
            <a:r>
              <a:rPr lang="sr-Cyrl-RS" dirty="0"/>
              <a:t>устрелине</a:t>
            </a:r>
            <a:r>
              <a:rPr lang="en-GB" dirty="0"/>
              <a:t> </a:t>
            </a:r>
            <a:r>
              <a:rPr lang="sr-Cyrl-RS" dirty="0"/>
              <a:t>главе</a:t>
            </a:r>
            <a:r>
              <a:rPr lang="en-GB" dirty="0"/>
              <a:t> </a:t>
            </a:r>
            <a:r>
              <a:rPr lang="sr-Cyrl-RS" dirty="0"/>
              <a:t>после</a:t>
            </a:r>
            <a:r>
              <a:rPr lang="en-GB" dirty="0"/>
              <a:t> </a:t>
            </a:r>
            <a:r>
              <a:rPr lang="sr-Cyrl-RS" dirty="0"/>
              <a:t>којих</a:t>
            </a:r>
            <a:r>
              <a:rPr lang="en-GB" dirty="0"/>
              <a:t> </a:t>
            </a:r>
            <a:r>
              <a:rPr lang="sr-Cyrl-RS" dirty="0"/>
              <a:t>се</a:t>
            </a:r>
            <a:r>
              <a:rPr lang="en-GB" dirty="0"/>
              <a:t> </a:t>
            </a:r>
            <a:r>
              <a:rPr lang="sr-Cyrl-RS" dirty="0"/>
              <a:t>убрзо</a:t>
            </a:r>
            <a:r>
              <a:rPr lang="en-GB" dirty="0"/>
              <a:t> </a:t>
            </a:r>
            <a:r>
              <a:rPr lang="sr-Cyrl-RS" dirty="0"/>
              <a:t>умире</a:t>
            </a:r>
            <a:r>
              <a:rPr lang="en-GB" dirty="0"/>
              <a:t> </a:t>
            </a:r>
            <a:r>
              <a:rPr lang="sr-Cyrl-RS" dirty="0"/>
              <a:t>и</a:t>
            </a:r>
            <a:r>
              <a:rPr lang="en-GB" dirty="0"/>
              <a:t> </a:t>
            </a:r>
            <a:r>
              <a:rPr lang="sr-Cyrl-RS" dirty="0"/>
              <a:t>друга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b="1" dirty="0">
                <a:solidFill>
                  <a:srgbClr val="C00000"/>
                </a:solidFill>
              </a:rPr>
              <a:t>Хронична</a:t>
            </a:r>
            <a:r>
              <a:rPr lang="en-GB" b="1" dirty="0">
                <a:solidFill>
                  <a:srgbClr val="C00000"/>
                </a:solidFill>
              </a:rPr>
              <a:t> (</a:t>
            </a:r>
            <a:r>
              <a:rPr lang="sr-Cyrl-RS" b="1" dirty="0">
                <a:solidFill>
                  <a:srgbClr val="C00000"/>
                </a:solidFill>
              </a:rPr>
              <a:t>лагана</a:t>
            </a:r>
            <a:r>
              <a:rPr lang="en-GB" b="1" dirty="0">
                <a:solidFill>
                  <a:srgbClr val="C00000"/>
                </a:solidFill>
              </a:rPr>
              <a:t>) </a:t>
            </a:r>
            <a:r>
              <a:rPr lang="sr-Cyrl-RS" b="1" dirty="0">
                <a:solidFill>
                  <a:srgbClr val="C00000"/>
                </a:solidFill>
              </a:rPr>
              <a:t>самоубиства</a:t>
            </a:r>
            <a:r>
              <a:rPr lang="en-GB" b="1" dirty="0"/>
              <a:t> </a:t>
            </a:r>
            <a:r>
              <a:rPr lang="sr-Cyrl-RS" dirty="0"/>
              <a:t>су</a:t>
            </a:r>
            <a:r>
              <a:rPr lang="en-GB" dirty="0"/>
              <a:t> </a:t>
            </a:r>
            <a:r>
              <a:rPr lang="sr-Cyrl-RS" dirty="0"/>
              <a:t>она</a:t>
            </a:r>
            <a:r>
              <a:rPr lang="en-GB" dirty="0"/>
              <a:t> </a:t>
            </a:r>
            <a:r>
              <a:rPr lang="sr-Cyrl-RS" dirty="0"/>
              <a:t>која</a:t>
            </a:r>
            <a:r>
              <a:rPr lang="en-GB" dirty="0"/>
              <a:t> </a:t>
            </a:r>
            <a:r>
              <a:rPr lang="sr-Cyrl-RS" dirty="0"/>
              <a:t>од</a:t>
            </a:r>
            <a:r>
              <a:rPr lang="en-GB" dirty="0"/>
              <a:t> </a:t>
            </a:r>
            <a:r>
              <a:rPr lang="sr-Cyrl-RS" dirty="0"/>
              <a:t>почетка</a:t>
            </a:r>
            <a:r>
              <a:rPr lang="en-GB" dirty="0"/>
              <a:t> </a:t>
            </a:r>
            <a:r>
              <a:rPr lang="sr-Cyrl-RS" dirty="0"/>
              <a:t>самоубилачких</a:t>
            </a:r>
            <a:r>
              <a:rPr lang="en-GB" dirty="0"/>
              <a:t> </a:t>
            </a:r>
            <a:r>
              <a:rPr lang="sr-Cyrl-RS" dirty="0"/>
              <a:t>радњи</a:t>
            </a:r>
            <a:r>
              <a:rPr lang="en-GB" dirty="0"/>
              <a:t> </a:t>
            </a:r>
            <a:r>
              <a:rPr lang="sr-Cyrl-RS" dirty="0"/>
              <a:t>па</a:t>
            </a:r>
            <a:r>
              <a:rPr lang="en-GB" dirty="0"/>
              <a:t> </a:t>
            </a:r>
            <a:r>
              <a:rPr lang="sr-Cyrl-RS" dirty="0"/>
              <a:t>до</a:t>
            </a:r>
            <a:r>
              <a:rPr lang="en-GB" dirty="0"/>
              <a:t> </a:t>
            </a:r>
            <a:r>
              <a:rPr lang="sr-Cyrl-RS" dirty="0"/>
              <a:t>смртног</a:t>
            </a:r>
            <a:r>
              <a:rPr lang="en-GB" dirty="0"/>
              <a:t> </a:t>
            </a:r>
            <a:r>
              <a:rPr lang="sr-Cyrl-RS" dirty="0"/>
              <a:t>исхода</a:t>
            </a:r>
            <a:r>
              <a:rPr lang="en-GB" dirty="0"/>
              <a:t> </a:t>
            </a:r>
            <a:r>
              <a:rPr lang="sr-Cyrl-RS" dirty="0"/>
              <a:t>прође</a:t>
            </a:r>
            <a:r>
              <a:rPr lang="en-GB" dirty="0"/>
              <a:t> </a:t>
            </a:r>
            <a:r>
              <a:rPr lang="sr-Cyrl-RS" dirty="0"/>
              <a:t>више</a:t>
            </a:r>
            <a:r>
              <a:rPr lang="en-GB" dirty="0"/>
              <a:t> </a:t>
            </a:r>
            <a:r>
              <a:rPr lang="sr-Cyrl-RS" dirty="0"/>
              <a:t>недеља</a:t>
            </a:r>
            <a:r>
              <a:rPr lang="en-GB" dirty="0"/>
              <a:t>, </a:t>
            </a:r>
            <a:r>
              <a:rPr lang="sr-Cyrl-RS" dirty="0"/>
              <a:t>месеци</a:t>
            </a:r>
            <a:r>
              <a:rPr lang="en-GB" dirty="0"/>
              <a:t> </a:t>
            </a:r>
            <a:r>
              <a:rPr lang="sr-Cyrl-RS" dirty="0"/>
              <a:t>и</a:t>
            </a:r>
            <a:r>
              <a:rPr lang="en-GB" dirty="0"/>
              <a:t> </a:t>
            </a:r>
            <a:r>
              <a:rPr lang="sr-Cyrl-RS" dirty="0"/>
              <a:t>година: штрајкови</a:t>
            </a:r>
            <a:r>
              <a:rPr lang="en-GB" dirty="0"/>
              <a:t> </a:t>
            </a:r>
            <a:r>
              <a:rPr lang="sr-Cyrl-RS" dirty="0"/>
              <a:t>глађу</a:t>
            </a:r>
            <a:r>
              <a:rPr lang="en-GB" dirty="0"/>
              <a:t>, </a:t>
            </a:r>
            <a:r>
              <a:rPr lang="sr-Cyrl-RS" dirty="0"/>
              <a:t>тровање</a:t>
            </a:r>
            <a:r>
              <a:rPr lang="en-GB" dirty="0"/>
              <a:t> </a:t>
            </a:r>
            <a:r>
              <a:rPr lang="sr-Cyrl-RS" dirty="0"/>
              <a:t>оловом</a:t>
            </a:r>
            <a:r>
              <a:rPr lang="en-GB" dirty="0"/>
              <a:t> </a:t>
            </a:r>
            <a:r>
              <a:rPr lang="sr-Cyrl-RS" dirty="0"/>
              <a:t>и</a:t>
            </a:r>
            <a:r>
              <a:rPr lang="en-GB" dirty="0"/>
              <a:t> </a:t>
            </a:r>
            <a:r>
              <a:rPr lang="sr-Cyrl-RS" dirty="0"/>
              <a:t>друго</a:t>
            </a:r>
            <a:endParaRPr lang="en-GB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Алтруистичка самоубиства</a:t>
            </a:r>
            <a:endParaRPr lang="en-GB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/>
          </a:p>
          <a:p>
            <a:pPr eaLnBrk="1" hangingPunct="1"/>
            <a:r>
              <a:rPr lang="en-US"/>
              <a:t>Извршилац</a:t>
            </a:r>
            <a:r>
              <a:rPr lang="en-GB"/>
              <a:t> </a:t>
            </a:r>
            <a:r>
              <a:rPr lang="en-US"/>
              <a:t>жели</a:t>
            </a:r>
            <a:r>
              <a:rPr lang="en-GB"/>
              <a:t> </a:t>
            </a:r>
            <a:r>
              <a:rPr lang="en-US"/>
              <a:t>на</a:t>
            </a:r>
            <a:r>
              <a:rPr lang="en-GB"/>
              <a:t> </a:t>
            </a:r>
            <a:r>
              <a:rPr lang="en-US"/>
              <a:t>тај</a:t>
            </a:r>
            <a:r>
              <a:rPr lang="en-GB"/>
              <a:t> </a:t>
            </a:r>
            <a:r>
              <a:rPr lang="en-US"/>
              <a:t>начин</a:t>
            </a:r>
            <a:r>
              <a:rPr lang="en-GB"/>
              <a:t> </a:t>
            </a:r>
            <a:r>
              <a:rPr lang="en-US"/>
              <a:t>да</a:t>
            </a:r>
            <a:r>
              <a:rPr lang="en-GB"/>
              <a:t> </a:t>
            </a:r>
            <a:r>
              <a:rPr lang="en-US"/>
              <a:t>се</a:t>
            </a:r>
            <a:r>
              <a:rPr lang="en-GB"/>
              <a:t> </a:t>
            </a:r>
            <a:r>
              <a:rPr lang="en-US"/>
              <a:t>склони</a:t>
            </a:r>
            <a:r>
              <a:rPr lang="en-GB"/>
              <a:t> </a:t>
            </a:r>
            <a:r>
              <a:rPr lang="en-US"/>
              <a:t>да</a:t>
            </a:r>
            <a:r>
              <a:rPr lang="en-GB"/>
              <a:t> </a:t>
            </a:r>
            <a:r>
              <a:rPr lang="en-US"/>
              <a:t>не</a:t>
            </a:r>
            <a:r>
              <a:rPr lang="en-GB"/>
              <a:t> </a:t>
            </a:r>
            <a:r>
              <a:rPr lang="en-US"/>
              <a:t>би</a:t>
            </a:r>
            <a:r>
              <a:rPr lang="en-GB"/>
              <a:t> </a:t>
            </a:r>
            <a:r>
              <a:rPr lang="en-US"/>
              <a:t>сметао</a:t>
            </a:r>
            <a:r>
              <a:rPr lang="en-GB"/>
              <a:t> </a:t>
            </a:r>
            <a:r>
              <a:rPr lang="en-US"/>
              <a:t>околини</a:t>
            </a:r>
            <a:r>
              <a:rPr lang="en-GB"/>
              <a:t> </a:t>
            </a:r>
            <a:r>
              <a:rPr lang="en-US"/>
              <a:t>или</a:t>
            </a:r>
            <a:r>
              <a:rPr lang="en-GB"/>
              <a:t> </a:t>
            </a:r>
            <a:r>
              <a:rPr lang="en-US"/>
              <a:t>неком</a:t>
            </a:r>
            <a:r>
              <a:rPr lang="en-GB"/>
              <a:t> </a:t>
            </a:r>
            <a:r>
              <a:rPr lang="en-US"/>
              <a:t>одређеном</a:t>
            </a:r>
            <a:r>
              <a:rPr lang="en-GB"/>
              <a:t> </a:t>
            </a:r>
            <a:r>
              <a:rPr lang="en-US"/>
              <a:t>лицу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Сматра</a:t>
            </a:r>
            <a:r>
              <a:rPr lang="en-GB"/>
              <a:t> </a:t>
            </a:r>
            <a:r>
              <a:rPr lang="en-US"/>
              <a:t>да</a:t>
            </a:r>
            <a:r>
              <a:rPr lang="en-GB"/>
              <a:t> </a:t>
            </a:r>
            <a:r>
              <a:rPr lang="en-US"/>
              <a:t>је</a:t>
            </a:r>
            <a:r>
              <a:rPr lang="en-GB"/>
              <a:t> </a:t>
            </a:r>
            <a:r>
              <a:rPr lang="en-US"/>
              <a:t>ситуација</a:t>
            </a:r>
            <a:r>
              <a:rPr lang="en-GB"/>
              <a:t> </a:t>
            </a:r>
            <a:r>
              <a:rPr lang="en-US"/>
              <a:t>нерешива</a:t>
            </a:r>
            <a:r>
              <a:rPr lang="en-GB"/>
              <a:t> </a:t>
            </a:r>
            <a:r>
              <a:rPr lang="en-US"/>
              <a:t>на</a:t>
            </a:r>
            <a:r>
              <a:rPr lang="en-GB"/>
              <a:t> </a:t>
            </a:r>
            <a:r>
              <a:rPr lang="en-US"/>
              <a:t>неки</a:t>
            </a:r>
            <a:r>
              <a:rPr lang="en-GB"/>
              <a:t> </a:t>
            </a:r>
            <a:r>
              <a:rPr lang="en-US"/>
              <a:t>други</a:t>
            </a:r>
            <a:r>
              <a:rPr lang="en-GB"/>
              <a:t> </a:t>
            </a:r>
            <a:r>
              <a:rPr lang="en-US"/>
              <a:t>начин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Тенденциозна самоубиства</a:t>
            </a:r>
            <a:endParaRPr lang="en-GB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/>
          </a:p>
          <a:p>
            <a:pPr eaLnBrk="1" hangingPunct="1"/>
            <a:r>
              <a:rPr lang="en-US"/>
              <a:t>Особа</a:t>
            </a:r>
            <a:r>
              <a:rPr lang="en-GB"/>
              <a:t> </a:t>
            </a:r>
            <a:r>
              <a:rPr lang="en-US"/>
              <a:t>која</a:t>
            </a:r>
            <a:r>
              <a:rPr lang="en-GB"/>
              <a:t> </a:t>
            </a:r>
            <a:r>
              <a:rPr lang="en-US"/>
              <a:t>је</a:t>
            </a:r>
            <a:r>
              <a:rPr lang="en-GB"/>
              <a:t> </a:t>
            </a:r>
            <a:r>
              <a:rPr lang="en-US"/>
              <a:t>извршилац</a:t>
            </a:r>
            <a:r>
              <a:rPr lang="en-GB"/>
              <a:t> </a:t>
            </a:r>
            <a:r>
              <a:rPr lang="en-US"/>
              <a:t>самоубиства</a:t>
            </a:r>
            <a:r>
              <a:rPr lang="en-GB"/>
              <a:t> </a:t>
            </a:r>
            <a:r>
              <a:rPr lang="en-US"/>
              <a:t>на</a:t>
            </a:r>
            <a:r>
              <a:rPr lang="en-GB"/>
              <a:t> </a:t>
            </a:r>
            <a:r>
              <a:rPr lang="en-US"/>
              <a:t>тај</a:t>
            </a:r>
            <a:r>
              <a:rPr lang="en-GB"/>
              <a:t> </a:t>
            </a:r>
            <a:r>
              <a:rPr lang="en-US"/>
              <a:t>начин</a:t>
            </a:r>
            <a:r>
              <a:rPr lang="en-GB"/>
              <a:t> </a:t>
            </a:r>
            <a:r>
              <a:rPr lang="en-US"/>
              <a:t>жели</a:t>
            </a:r>
            <a:r>
              <a:rPr lang="en-GB"/>
              <a:t> </a:t>
            </a:r>
            <a:r>
              <a:rPr lang="en-US"/>
              <a:t>да</a:t>
            </a:r>
            <a:r>
              <a:rPr lang="en-GB"/>
              <a:t> </a:t>
            </a:r>
            <a:r>
              <a:rPr lang="en-US"/>
              <a:t>се</a:t>
            </a:r>
            <a:r>
              <a:rPr lang="en-GB"/>
              <a:t> </a:t>
            </a:r>
            <a:r>
              <a:rPr lang="en-US"/>
              <a:t>неком</a:t>
            </a:r>
            <a:r>
              <a:rPr lang="en-GB"/>
              <a:t> </a:t>
            </a:r>
            <a:r>
              <a:rPr lang="en-US"/>
              <a:t>освети</a:t>
            </a:r>
            <a:r>
              <a:rPr lang="en-GB"/>
              <a:t>, </a:t>
            </a:r>
            <a:r>
              <a:rPr lang="en-US"/>
              <a:t>било</a:t>
            </a:r>
            <a:r>
              <a:rPr lang="en-GB"/>
              <a:t> </a:t>
            </a:r>
            <a:r>
              <a:rPr lang="en-US"/>
              <a:t>једној</a:t>
            </a:r>
            <a:r>
              <a:rPr lang="en-GB"/>
              <a:t> </a:t>
            </a:r>
            <a:r>
              <a:rPr lang="en-US"/>
              <a:t>особи</a:t>
            </a:r>
            <a:r>
              <a:rPr lang="en-GB"/>
              <a:t> </a:t>
            </a:r>
            <a:r>
              <a:rPr lang="en-US"/>
              <a:t>или</a:t>
            </a:r>
            <a:r>
              <a:rPr lang="en-GB"/>
              <a:t> </a:t>
            </a:r>
            <a:r>
              <a:rPr lang="en-US"/>
              <a:t>целом</a:t>
            </a:r>
            <a:r>
              <a:rPr lang="en-GB"/>
              <a:t> </a:t>
            </a:r>
            <a:r>
              <a:rPr lang="en-US"/>
              <a:t>друштву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Код</a:t>
            </a:r>
            <a:r>
              <a:rPr lang="en-GB"/>
              <a:t> </a:t>
            </a:r>
            <a:r>
              <a:rPr lang="en-US"/>
              <a:t>ових</a:t>
            </a:r>
            <a:r>
              <a:rPr lang="en-GB"/>
              <a:t> </a:t>
            </a:r>
            <a:r>
              <a:rPr lang="en-US"/>
              <a:t>врста</a:t>
            </a:r>
            <a:r>
              <a:rPr lang="en-GB"/>
              <a:t> </a:t>
            </a:r>
            <a:r>
              <a:rPr lang="en-US"/>
              <a:t>самоубистава</a:t>
            </a:r>
            <a:r>
              <a:rPr lang="en-GB"/>
              <a:t> </a:t>
            </a:r>
            <a:r>
              <a:rPr lang="en-US"/>
              <a:t>се</a:t>
            </a:r>
            <a:r>
              <a:rPr lang="en-GB"/>
              <a:t> </a:t>
            </a:r>
            <a:r>
              <a:rPr lang="en-US"/>
              <a:t>више</a:t>
            </a:r>
            <a:r>
              <a:rPr lang="en-GB"/>
              <a:t> </a:t>
            </a:r>
            <a:r>
              <a:rPr lang="en-US"/>
              <a:t>него</a:t>
            </a:r>
            <a:r>
              <a:rPr lang="en-GB"/>
              <a:t> </a:t>
            </a:r>
            <a:r>
              <a:rPr lang="en-US"/>
              <a:t>обично</a:t>
            </a:r>
            <a:r>
              <a:rPr lang="en-GB"/>
              <a:t> </a:t>
            </a:r>
            <a:r>
              <a:rPr lang="en-US"/>
              <a:t>јављају</a:t>
            </a:r>
            <a:r>
              <a:rPr lang="en-GB"/>
              <a:t> </a:t>
            </a:r>
            <a:r>
              <a:rPr lang="en-US"/>
              <a:t>опроштајна</a:t>
            </a:r>
            <a:r>
              <a:rPr lang="en-GB"/>
              <a:t> </a:t>
            </a:r>
            <a:r>
              <a:rPr lang="en-US"/>
              <a:t>писма</a:t>
            </a:r>
            <a:r>
              <a:rPr lang="en-GB"/>
              <a:t> </a:t>
            </a:r>
            <a:endParaRPr lang="en-US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Кризне интервенције код суицидалних особа</a:t>
            </a:r>
            <a:endParaRPr lang="en-GB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Wingdings" pitchFamily="2" charset="2"/>
              <a:buAutoNum type="arabicPeriod"/>
            </a:pPr>
            <a:endParaRPr lang="en-US"/>
          </a:p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en-US"/>
              <a:t>Процена</a:t>
            </a:r>
            <a:r>
              <a:rPr lang="en-GB"/>
              <a:t> </a:t>
            </a:r>
            <a:r>
              <a:rPr lang="en-US"/>
              <a:t>суицидалности</a:t>
            </a:r>
            <a:r>
              <a:rPr lang="en-GB"/>
              <a:t> </a:t>
            </a:r>
            <a:endParaRPr lang="en-US"/>
          </a:p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en-US"/>
              <a:t>Евалуација</a:t>
            </a:r>
            <a:r>
              <a:rPr lang="en-GB"/>
              <a:t> </a:t>
            </a:r>
            <a:r>
              <a:rPr lang="en-US"/>
              <a:t>фактора</a:t>
            </a:r>
            <a:r>
              <a:rPr lang="en-GB"/>
              <a:t> </a:t>
            </a:r>
            <a:r>
              <a:rPr lang="en-US"/>
              <a:t>суицидалности</a:t>
            </a:r>
            <a:r>
              <a:rPr lang="en-GB"/>
              <a:t> </a:t>
            </a:r>
            <a:endParaRPr lang="en-US"/>
          </a:p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en-US"/>
              <a:t>Идентификација</a:t>
            </a:r>
            <a:r>
              <a:rPr lang="en-GB"/>
              <a:t> </a:t>
            </a:r>
            <a:r>
              <a:rPr lang="en-US"/>
              <a:t>шта</a:t>
            </a:r>
            <a:r>
              <a:rPr lang="en-GB"/>
              <a:t> </a:t>
            </a:r>
            <a:r>
              <a:rPr lang="en-US"/>
              <a:t>се</a:t>
            </a:r>
            <a:r>
              <a:rPr lang="en-GB"/>
              <a:t> </a:t>
            </a:r>
            <a:r>
              <a:rPr lang="en-US"/>
              <a:t>актуелно</a:t>
            </a:r>
            <a:r>
              <a:rPr lang="en-GB"/>
              <a:t> </a:t>
            </a:r>
            <a:r>
              <a:rPr lang="en-US"/>
              <a:t>догађа</a:t>
            </a:r>
            <a:r>
              <a:rPr lang="en-GB"/>
              <a:t> </a:t>
            </a:r>
            <a:endParaRPr lang="en-US"/>
          </a:p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en-US"/>
              <a:t>Идентификација</a:t>
            </a:r>
            <a:r>
              <a:rPr lang="en-GB"/>
              <a:t> </a:t>
            </a:r>
            <a:r>
              <a:rPr lang="en-US"/>
              <a:t>циљева</a:t>
            </a:r>
            <a:r>
              <a:rPr lang="en-GB"/>
              <a:t> </a:t>
            </a:r>
            <a:r>
              <a:rPr lang="en-US"/>
              <a:t>интервенције</a:t>
            </a:r>
            <a:endParaRPr lang="en-GB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/>
          <a:lstStyle/>
          <a:p>
            <a:pPr eaLnBrk="1" hangingPunct="1"/>
            <a:r>
              <a:rPr lang="en-US"/>
              <a:t>Процена суицидалности</a:t>
            </a:r>
            <a:br>
              <a:rPr lang="en-US"/>
            </a:br>
            <a:r>
              <a:rPr lang="en-US" b="1"/>
              <a:t>- Шта радити?!</a:t>
            </a:r>
            <a:endParaRPr lang="en-GB" b="1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4697413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err="1"/>
              <a:t>Емпатске</a:t>
            </a:r>
            <a:r>
              <a:rPr lang="en-GB" sz="2800" b="1" dirty="0"/>
              <a:t> </a:t>
            </a:r>
            <a:r>
              <a:rPr lang="en-US" sz="2800" b="1" dirty="0"/>
              <a:t>и</a:t>
            </a:r>
            <a:r>
              <a:rPr lang="en-GB" sz="2800" b="1" dirty="0"/>
              <a:t> </a:t>
            </a:r>
            <a:r>
              <a:rPr lang="en-US" sz="2800" b="1" dirty="0" err="1"/>
              <a:t>непретеће</a:t>
            </a:r>
            <a:r>
              <a:rPr lang="en-GB" sz="2800" b="1" dirty="0"/>
              <a:t> </a:t>
            </a:r>
            <a:r>
              <a:rPr lang="en-US" sz="2800" b="1" dirty="0" err="1"/>
              <a:t>изјаве</a:t>
            </a:r>
            <a:r>
              <a:rPr lang="en-GB" sz="2800" b="1" dirty="0"/>
              <a:t>: </a:t>
            </a:r>
            <a:endParaRPr lang="sr-Cyrl-RS" sz="2800" b="1" dirty="0" err="1"/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RS" sz="2800" b="1" dirty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sr-Cyrl-RS" sz="2400" dirty="0"/>
              <a:t>“И</a:t>
            </a:r>
            <a:r>
              <a:rPr lang="en-US" sz="2400" dirty="0" err="1"/>
              <a:t>згледа</a:t>
            </a:r>
            <a:r>
              <a:rPr lang="en-GB" sz="2400" dirty="0"/>
              <a:t> </a:t>
            </a:r>
            <a:r>
              <a:rPr lang="en-US" sz="2400" dirty="0" err="1"/>
              <a:t>да</a:t>
            </a:r>
            <a:r>
              <a:rPr lang="en-GB" sz="2400" dirty="0"/>
              <a:t> </a:t>
            </a:r>
            <a:r>
              <a:rPr lang="en-US" sz="2400" dirty="0" err="1"/>
              <a:t>вам</a:t>
            </a:r>
            <a:r>
              <a:rPr lang="en-GB" sz="2400" dirty="0"/>
              <a:t> </a:t>
            </a:r>
            <a:r>
              <a:rPr lang="en-US" sz="2400" dirty="0" err="1"/>
              <a:t>је</a:t>
            </a:r>
            <a:r>
              <a:rPr lang="en-GB" sz="2400" dirty="0"/>
              <a:t> </a:t>
            </a:r>
            <a:r>
              <a:rPr lang="en-US" sz="2400" dirty="0" err="1"/>
              <a:t>наишао</a:t>
            </a:r>
            <a:r>
              <a:rPr lang="en-GB" sz="2400" dirty="0"/>
              <a:t> </a:t>
            </a:r>
            <a:r>
              <a:rPr lang="en-US" sz="2400" dirty="0" err="1"/>
              <a:t>тежак</a:t>
            </a:r>
            <a:r>
              <a:rPr lang="en-GB" sz="2400" dirty="0"/>
              <a:t> </a:t>
            </a:r>
            <a:r>
              <a:rPr lang="en-US" sz="2400" dirty="0" err="1"/>
              <a:t>период</a:t>
            </a:r>
            <a:r>
              <a:rPr lang="en-GB" sz="2400" dirty="0"/>
              <a:t>...?</a:t>
            </a:r>
            <a:r>
              <a:rPr lang="sr-Cyrl-RS" sz="2400" dirty="0"/>
              <a:t>”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RS" sz="2400" dirty="0"/>
              <a:t>	“</a:t>
            </a:r>
            <a:r>
              <a:rPr lang="en-US" sz="2400" dirty="0" err="1"/>
              <a:t>Видим</a:t>
            </a:r>
            <a:r>
              <a:rPr lang="en-GB" sz="2400" dirty="0"/>
              <a:t> </a:t>
            </a:r>
            <a:r>
              <a:rPr lang="en-US" sz="2400" dirty="0" err="1"/>
              <a:t>да</a:t>
            </a:r>
            <a:r>
              <a:rPr lang="en-GB" sz="2400" dirty="0"/>
              <a:t> </a:t>
            </a:r>
            <a:r>
              <a:rPr lang="en-US" sz="2400" dirty="0" err="1"/>
              <a:t>тешко</a:t>
            </a:r>
            <a:r>
              <a:rPr lang="en-GB" sz="2400" dirty="0"/>
              <a:t> </a:t>
            </a:r>
            <a:r>
              <a:rPr lang="en-US" sz="2400" dirty="0" err="1"/>
              <a:t>проживљавате</a:t>
            </a:r>
            <a:r>
              <a:rPr lang="en-GB" sz="2400" dirty="0"/>
              <a:t> </a:t>
            </a:r>
            <a:r>
              <a:rPr lang="en-US" sz="2400" dirty="0" err="1"/>
              <a:t>оно</a:t>
            </a:r>
            <a:r>
              <a:rPr lang="en-GB" sz="2400" dirty="0"/>
              <a:t> </a:t>
            </a:r>
            <a:r>
              <a:rPr lang="en-US" sz="2400" dirty="0" err="1"/>
              <a:t>што</a:t>
            </a:r>
            <a:r>
              <a:rPr lang="en-GB" sz="2400" dirty="0"/>
              <a:t> </a:t>
            </a:r>
            <a:r>
              <a:rPr lang="en-US" sz="2400" dirty="0" err="1"/>
              <a:t>вам</a:t>
            </a:r>
            <a:r>
              <a:rPr lang="en-GB" sz="2400" dirty="0"/>
              <a:t> </a:t>
            </a:r>
            <a:r>
              <a:rPr lang="en-US" sz="2400" dirty="0" err="1"/>
              <a:t>се</a:t>
            </a:r>
            <a:r>
              <a:rPr lang="en-GB" sz="2400" dirty="0"/>
              <a:t> </a:t>
            </a:r>
            <a:r>
              <a:rPr lang="en-US" sz="2400" dirty="0" err="1"/>
              <a:t>дога</a:t>
            </a:r>
            <a:r>
              <a:rPr lang="sr-Cyrl-RS" sz="2400" dirty="0"/>
              <a:t>ђ</a:t>
            </a:r>
            <a:r>
              <a:rPr lang="en-US" sz="2400" dirty="0"/>
              <a:t>а</a:t>
            </a:r>
            <a:r>
              <a:rPr lang="en-GB" sz="2400" dirty="0"/>
              <a:t> </a:t>
            </a:r>
            <a:r>
              <a:rPr lang="en-US" sz="2400" dirty="0"/>
              <a:t>у</a:t>
            </a:r>
            <a:r>
              <a:rPr lang="en-GB" sz="2400" dirty="0"/>
              <a:t> </a:t>
            </a:r>
            <a:r>
              <a:rPr lang="en-US" sz="2400" dirty="0" err="1"/>
              <a:t>последње</a:t>
            </a:r>
            <a:r>
              <a:rPr lang="en-GB" sz="2400" dirty="0"/>
              <a:t> </a:t>
            </a:r>
            <a:r>
              <a:rPr lang="en-US" sz="2400" dirty="0" err="1"/>
              <a:t>време</a:t>
            </a:r>
            <a:r>
              <a:rPr lang="en-GB" sz="2400" dirty="0"/>
              <a:t>...?</a:t>
            </a:r>
            <a:r>
              <a:rPr lang="sr-Cyrl-RS" sz="2400" dirty="0"/>
              <a:t>”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RS" sz="2400" dirty="0"/>
              <a:t>	“</a:t>
            </a:r>
            <a:r>
              <a:rPr lang="en-US" sz="2400" dirty="0" err="1"/>
              <a:t>Изгледа</a:t>
            </a:r>
            <a:r>
              <a:rPr lang="en-GB" sz="2400" dirty="0"/>
              <a:t> </a:t>
            </a:r>
            <a:r>
              <a:rPr lang="en-US" sz="2400" dirty="0" err="1"/>
              <a:t>као</a:t>
            </a:r>
            <a:r>
              <a:rPr lang="en-GB" sz="2400" dirty="0"/>
              <a:t> </a:t>
            </a:r>
            <a:r>
              <a:rPr lang="en-US" sz="2400" dirty="0" err="1"/>
              <a:t>да</a:t>
            </a:r>
            <a:r>
              <a:rPr lang="en-GB" sz="2400" dirty="0"/>
              <a:t> </a:t>
            </a:r>
            <a:r>
              <a:rPr lang="en-US" sz="2400" dirty="0" err="1"/>
              <a:t>сматрате</a:t>
            </a:r>
            <a:r>
              <a:rPr lang="en-GB" sz="2400" dirty="0"/>
              <a:t> </a:t>
            </a:r>
            <a:r>
              <a:rPr lang="en-US" sz="2400" dirty="0" err="1"/>
              <a:t>да</a:t>
            </a:r>
            <a:r>
              <a:rPr lang="en-GB" sz="2400" dirty="0"/>
              <a:t> </a:t>
            </a:r>
            <a:r>
              <a:rPr lang="en-US" sz="2400" dirty="0" err="1"/>
              <a:t>је</a:t>
            </a:r>
            <a:r>
              <a:rPr lang="en-GB" sz="2400" dirty="0"/>
              <a:t> </a:t>
            </a:r>
            <a:r>
              <a:rPr lang="en-US" sz="2400" dirty="0" err="1"/>
              <a:t>ситуација</a:t>
            </a:r>
            <a:r>
              <a:rPr lang="en-GB" sz="2400" dirty="0"/>
              <a:t> </a:t>
            </a:r>
            <a:r>
              <a:rPr lang="en-US" sz="2400" dirty="0" err="1"/>
              <a:t>претешка</a:t>
            </a:r>
            <a:r>
              <a:rPr lang="en-GB" sz="2400" dirty="0"/>
              <a:t> </a:t>
            </a:r>
            <a:r>
              <a:rPr lang="en-US" sz="2400" dirty="0" err="1"/>
              <a:t>да</a:t>
            </a:r>
            <a:r>
              <a:rPr lang="en-GB" sz="2400" dirty="0"/>
              <a:t> </a:t>
            </a:r>
            <a:r>
              <a:rPr lang="en-US" sz="2400" dirty="0" err="1"/>
              <a:t>је</a:t>
            </a:r>
            <a:r>
              <a:rPr lang="en-GB" sz="2400" dirty="0"/>
              <a:t> </a:t>
            </a:r>
            <a:r>
              <a:rPr lang="en-US" sz="2400" dirty="0" err="1"/>
              <a:t>решите</a:t>
            </a:r>
            <a:r>
              <a:rPr lang="en-GB" sz="2400" dirty="0"/>
              <a:t>...?</a:t>
            </a:r>
            <a:r>
              <a:rPr lang="sr-Cyrl-RS" sz="2400" dirty="0"/>
              <a:t>”</a:t>
            </a:r>
            <a:endParaRPr lang="en-US" sz="2400" dirty="0"/>
          </a:p>
          <a:p>
            <a:pPr eaLnBrk="1" hangingPunct="1">
              <a:defRPr/>
            </a:pPr>
            <a:r>
              <a:rPr lang="en-US" sz="2800" b="1" dirty="0" err="1"/>
              <a:t>Суптилно</a:t>
            </a:r>
            <a:r>
              <a:rPr lang="en-GB" sz="2800" b="1" dirty="0"/>
              <a:t> </a:t>
            </a:r>
            <a:r>
              <a:rPr lang="en-US" sz="2800" b="1" dirty="0" err="1"/>
              <a:t>испитивање</a:t>
            </a:r>
            <a:r>
              <a:rPr lang="en-GB" sz="2800" b="1" dirty="0"/>
              <a:t>: </a:t>
            </a:r>
            <a:endParaRPr lang="sr-Cyrl-RS" sz="2800" b="1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RS" sz="2800" b="1" dirty="0"/>
              <a:t>	</a:t>
            </a:r>
            <a:r>
              <a:rPr lang="sr-Cyrl-RS" sz="2400" dirty="0"/>
              <a:t>“</a:t>
            </a:r>
            <a:r>
              <a:rPr lang="en-US" sz="2400" dirty="0" err="1"/>
              <a:t>Питам</a:t>
            </a:r>
            <a:r>
              <a:rPr lang="en-GB" sz="2400" dirty="0"/>
              <a:t> </a:t>
            </a:r>
            <a:r>
              <a:rPr lang="en-US" sz="2400" dirty="0" err="1"/>
              <a:t>се</a:t>
            </a:r>
            <a:r>
              <a:rPr lang="en-GB" sz="2400" dirty="0"/>
              <a:t> </a:t>
            </a:r>
            <a:r>
              <a:rPr lang="en-US" sz="2400" dirty="0" err="1"/>
              <a:t>да</a:t>
            </a:r>
            <a:r>
              <a:rPr lang="en-GB" sz="2400" dirty="0"/>
              <a:t> </a:t>
            </a:r>
            <a:r>
              <a:rPr lang="en-US" sz="2400" dirty="0" err="1"/>
              <a:t>ли</a:t>
            </a:r>
            <a:r>
              <a:rPr lang="en-GB" sz="2400" dirty="0"/>
              <a:t> </a:t>
            </a:r>
            <a:r>
              <a:rPr lang="en-US" sz="2400" dirty="0" err="1"/>
              <a:t>би</a:t>
            </a:r>
            <a:r>
              <a:rPr lang="en-GB" sz="2400" dirty="0"/>
              <a:t> </a:t>
            </a:r>
            <a:r>
              <a:rPr lang="en-US" sz="2400" dirty="0" err="1"/>
              <a:t>ми</a:t>
            </a:r>
            <a:r>
              <a:rPr lang="en-GB" sz="2400" dirty="0"/>
              <a:t> </a:t>
            </a:r>
            <a:r>
              <a:rPr lang="en-US" sz="2400" dirty="0" err="1"/>
              <a:t>помогли</a:t>
            </a:r>
            <a:r>
              <a:rPr lang="en-GB" sz="2400" dirty="0"/>
              <a:t> </a:t>
            </a:r>
            <a:r>
              <a:rPr lang="en-US" sz="2400" dirty="0" err="1"/>
              <a:t>да</a:t>
            </a:r>
            <a:r>
              <a:rPr lang="en-GB" sz="2400" dirty="0"/>
              <a:t> </a:t>
            </a:r>
            <a:r>
              <a:rPr lang="en-US" sz="2400" dirty="0" err="1"/>
              <a:t>разумем</a:t>
            </a:r>
            <a:r>
              <a:rPr lang="en-GB" sz="2400" dirty="0"/>
              <a:t> </a:t>
            </a:r>
            <a:r>
              <a:rPr lang="en-US" sz="2400" dirty="0" err="1"/>
              <a:t>како</a:t>
            </a:r>
            <a:r>
              <a:rPr lang="en-GB" sz="2400" dirty="0"/>
              <a:t> </a:t>
            </a:r>
            <a:r>
              <a:rPr lang="en-US" sz="2400" dirty="0" err="1"/>
              <a:t>се</a:t>
            </a:r>
            <a:r>
              <a:rPr lang="en-GB" sz="2400" dirty="0"/>
              <a:t> </a:t>
            </a:r>
            <a:r>
              <a:rPr lang="en-US" sz="2400" dirty="0" err="1"/>
              <a:t>осећате</a:t>
            </a:r>
            <a:r>
              <a:rPr lang="en-GB" sz="2400" dirty="0"/>
              <a:t>?</a:t>
            </a:r>
            <a:r>
              <a:rPr lang="sr-Cyrl-RS" sz="2400" dirty="0"/>
              <a:t>”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RS" sz="2400" dirty="0"/>
              <a:t>	“</a:t>
            </a:r>
            <a:r>
              <a:rPr lang="en-US" sz="2400" dirty="0" err="1"/>
              <a:t>Да</a:t>
            </a:r>
            <a:r>
              <a:rPr lang="en-GB" sz="2400" dirty="0"/>
              <a:t> </a:t>
            </a:r>
            <a:r>
              <a:rPr lang="en-US" sz="2400" dirty="0" err="1"/>
              <a:t>ли</a:t>
            </a:r>
            <a:r>
              <a:rPr lang="en-GB" sz="2400" dirty="0"/>
              <a:t> </a:t>
            </a:r>
            <a:r>
              <a:rPr lang="en-US" sz="2400" dirty="0" err="1"/>
              <a:t>можете</a:t>
            </a:r>
            <a:r>
              <a:rPr lang="en-GB" sz="2400" dirty="0"/>
              <a:t> </a:t>
            </a:r>
            <a:r>
              <a:rPr lang="en-US" sz="2400" dirty="0" err="1"/>
              <a:t>да</a:t>
            </a:r>
            <a:r>
              <a:rPr lang="en-GB" sz="2400" dirty="0"/>
              <a:t> </a:t>
            </a:r>
            <a:r>
              <a:rPr lang="en-US" sz="2400" dirty="0" err="1"/>
              <a:t>поделите</a:t>
            </a:r>
            <a:r>
              <a:rPr lang="en-GB" sz="2400" dirty="0"/>
              <a:t> </a:t>
            </a:r>
            <a:r>
              <a:rPr lang="en-US" sz="2400" dirty="0" err="1"/>
              <a:t>вашу</a:t>
            </a:r>
            <a:r>
              <a:rPr lang="en-GB" sz="2400" dirty="0"/>
              <a:t> </a:t>
            </a:r>
            <a:r>
              <a:rPr lang="en-US" sz="2400" dirty="0" err="1"/>
              <a:t>забринутост</a:t>
            </a:r>
            <a:r>
              <a:rPr lang="en-GB" sz="2400" dirty="0"/>
              <a:t> </a:t>
            </a:r>
            <a:r>
              <a:rPr lang="en-US" sz="2400" dirty="0" err="1"/>
              <a:t>самном</a:t>
            </a:r>
            <a:r>
              <a:rPr lang="en-GB" sz="2400" dirty="0"/>
              <a:t>?</a:t>
            </a:r>
            <a:r>
              <a:rPr lang="sr-Cyrl-RS" sz="2400" dirty="0"/>
              <a:t>”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RS" sz="2400" dirty="0"/>
              <a:t>	“</a:t>
            </a:r>
            <a:r>
              <a:rPr lang="en-US" sz="2400" dirty="0" err="1"/>
              <a:t>Можете</a:t>
            </a:r>
            <a:r>
              <a:rPr lang="en-GB" sz="2400" dirty="0"/>
              <a:t> </a:t>
            </a:r>
            <a:r>
              <a:rPr lang="en-US" sz="2400" dirty="0" err="1"/>
              <a:t>ли</a:t>
            </a:r>
            <a:r>
              <a:rPr lang="en-GB" sz="2400" dirty="0"/>
              <a:t> </a:t>
            </a:r>
            <a:r>
              <a:rPr lang="en-US" sz="2400" dirty="0" err="1"/>
              <a:t>ми</a:t>
            </a:r>
            <a:r>
              <a:rPr lang="en-GB" sz="2400" dirty="0"/>
              <a:t> </a:t>
            </a:r>
            <a:r>
              <a:rPr lang="en-US" sz="2400" dirty="0" err="1"/>
              <a:t>рећи</a:t>
            </a:r>
            <a:r>
              <a:rPr lang="en-GB" sz="2400" dirty="0"/>
              <a:t> </a:t>
            </a:r>
            <a:r>
              <a:rPr lang="en-US" sz="2400" dirty="0" err="1"/>
              <a:t>шта</a:t>
            </a:r>
            <a:r>
              <a:rPr lang="en-GB" sz="2400" dirty="0"/>
              <a:t> </a:t>
            </a:r>
            <a:r>
              <a:rPr lang="en-US" sz="2400" dirty="0" err="1"/>
              <a:t>се</a:t>
            </a:r>
            <a:r>
              <a:rPr lang="en-GB" sz="2400" dirty="0"/>
              <a:t> </a:t>
            </a:r>
            <a:r>
              <a:rPr lang="en-US" sz="2400" dirty="0" err="1"/>
              <a:t>догодило</a:t>
            </a:r>
            <a:r>
              <a:rPr lang="en-GB" sz="2400" dirty="0"/>
              <a:t>?</a:t>
            </a:r>
            <a:r>
              <a:rPr lang="sr-Cyrl-RS" sz="2400" dirty="0"/>
              <a:t>”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RS" sz="2400" dirty="0"/>
              <a:t>	“</a:t>
            </a:r>
            <a:r>
              <a:rPr lang="en-US" sz="2400" dirty="0" err="1"/>
              <a:t>Како</a:t>
            </a:r>
            <a:r>
              <a:rPr lang="en-GB" sz="2400" dirty="0"/>
              <a:t> </a:t>
            </a:r>
            <a:r>
              <a:rPr lang="en-US" sz="2400" dirty="0" err="1"/>
              <a:t>су</a:t>
            </a:r>
            <a:r>
              <a:rPr lang="en-GB" sz="2400" dirty="0"/>
              <a:t> </a:t>
            </a:r>
            <a:r>
              <a:rPr lang="en-US" sz="2400" dirty="0" err="1"/>
              <a:t>се</a:t>
            </a:r>
            <a:r>
              <a:rPr lang="en-GB" sz="2400" dirty="0"/>
              <a:t> </a:t>
            </a:r>
            <a:r>
              <a:rPr lang="en-US" sz="2400" dirty="0" err="1"/>
              <a:t>догађаји</a:t>
            </a:r>
            <a:r>
              <a:rPr lang="en-GB" sz="2400" dirty="0"/>
              <a:t> </a:t>
            </a:r>
            <a:r>
              <a:rPr lang="en-US" sz="2400" dirty="0" err="1"/>
              <a:t>одвијали</a:t>
            </a:r>
            <a:r>
              <a:rPr lang="en-GB" sz="2400" dirty="0"/>
              <a:t> </a:t>
            </a:r>
            <a:r>
              <a:rPr lang="en-US" sz="2400" dirty="0" err="1"/>
              <a:t>по</a:t>
            </a:r>
            <a:r>
              <a:rPr lang="en-GB" sz="2400" dirty="0"/>
              <a:t> </a:t>
            </a:r>
            <a:r>
              <a:rPr lang="en-US" sz="2400" dirty="0" err="1"/>
              <a:t>Вас</a:t>
            </a:r>
            <a:r>
              <a:rPr lang="en-GB" sz="2400" dirty="0"/>
              <a:t>?</a:t>
            </a:r>
            <a:r>
              <a:rPr lang="sr-Cyrl-RS" sz="2400" dirty="0"/>
              <a:t>”</a:t>
            </a:r>
            <a:endParaRPr lang="en-US" sz="2400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Самоубиство</a:t>
            </a:r>
            <a:endParaRPr lang="en-GB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2800"/>
          </a:p>
          <a:p>
            <a:pPr eaLnBrk="1" hangingPunct="1"/>
            <a:r>
              <a:rPr lang="en-US" sz="2800"/>
              <a:t>Покушај</a:t>
            </a:r>
            <a:r>
              <a:rPr lang="en-GB" sz="2800"/>
              <a:t> </a:t>
            </a:r>
            <a:r>
              <a:rPr lang="en-US" sz="2800"/>
              <a:t>самоубиства</a:t>
            </a:r>
            <a:r>
              <a:rPr lang="en-GB" sz="2800"/>
              <a:t>: </a:t>
            </a:r>
            <a:r>
              <a:rPr lang="en-US" sz="2800"/>
              <a:t>сваки</a:t>
            </a:r>
            <a:r>
              <a:rPr lang="en-GB" sz="2800"/>
              <a:t> </a:t>
            </a:r>
            <a:r>
              <a:rPr lang="en-US" sz="2800"/>
              <a:t>акт</a:t>
            </a:r>
            <a:r>
              <a:rPr lang="en-GB" sz="2800"/>
              <a:t> </a:t>
            </a:r>
            <a:r>
              <a:rPr lang="en-US" sz="2800"/>
              <a:t>самооштећења</a:t>
            </a:r>
            <a:r>
              <a:rPr lang="en-GB" sz="2800"/>
              <a:t> </a:t>
            </a:r>
            <a:r>
              <a:rPr lang="en-US" sz="2800"/>
              <a:t>који</a:t>
            </a:r>
            <a:r>
              <a:rPr lang="en-GB" sz="2800"/>
              <a:t> </a:t>
            </a:r>
            <a:r>
              <a:rPr lang="en-US" sz="2800"/>
              <a:t>је</a:t>
            </a:r>
            <a:r>
              <a:rPr lang="en-GB" sz="2800"/>
              <a:t> </a:t>
            </a:r>
            <a:r>
              <a:rPr lang="en-US" sz="2800"/>
              <a:t>предузет</a:t>
            </a:r>
            <a:r>
              <a:rPr lang="en-GB" sz="2800"/>
              <a:t> </a:t>
            </a:r>
            <a:r>
              <a:rPr lang="en-US" sz="2800"/>
              <a:t>са</a:t>
            </a:r>
            <a:r>
              <a:rPr lang="en-GB" sz="2800"/>
              <a:t> </a:t>
            </a:r>
            <a:r>
              <a:rPr lang="en-US" sz="2800"/>
              <a:t>самоубилачким</a:t>
            </a:r>
            <a:r>
              <a:rPr lang="en-GB" sz="2800"/>
              <a:t> </a:t>
            </a:r>
            <a:r>
              <a:rPr lang="en-US" sz="2800"/>
              <a:t>намерама</a:t>
            </a:r>
            <a:r>
              <a:rPr lang="en-GB" sz="2800"/>
              <a:t> </a:t>
            </a:r>
            <a:endParaRPr lang="en-US" sz="2800"/>
          </a:p>
          <a:p>
            <a:pPr eaLnBrk="1" hangingPunct="1">
              <a:buFont typeface="Wingdings" pitchFamily="2" charset="2"/>
              <a:buNone/>
            </a:pPr>
            <a:endParaRPr lang="en-US" sz="2800"/>
          </a:p>
          <a:p>
            <a:pPr eaLnBrk="1" hangingPunct="1"/>
            <a:r>
              <a:rPr lang="en-US" sz="2800"/>
              <a:t>Самоубиство</a:t>
            </a:r>
            <a:r>
              <a:rPr lang="en-GB" sz="2800"/>
              <a:t>: </a:t>
            </a:r>
            <a:r>
              <a:rPr lang="en-US" sz="2800"/>
              <a:t>све</a:t>
            </a:r>
            <a:r>
              <a:rPr lang="en-GB" sz="2800"/>
              <a:t> </a:t>
            </a:r>
            <a:r>
              <a:rPr lang="en-US" sz="2800"/>
              <a:t>самоубилачке</a:t>
            </a:r>
            <a:r>
              <a:rPr lang="en-GB" sz="2800"/>
              <a:t> </a:t>
            </a:r>
            <a:r>
              <a:rPr lang="en-US" sz="2800"/>
              <a:t>радње</a:t>
            </a:r>
            <a:r>
              <a:rPr lang="en-GB" sz="2800"/>
              <a:t> </a:t>
            </a:r>
            <a:r>
              <a:rPr lang="en-US" sz="2800"/>
              <a:t>које</a:t>
            </a:r>
            <a:r>
              <a:rPr lang="en-GB" sz="2800"/>
              <a:t> </a:t>
            </a:r>
            <a:r>
              <a:rPr lang="en-US" sz="2800"/>
              <a:t>су</a:t>
            </a:r>
            <a:r>
              <a:rPr lang="en-GB" sz="2800"/>
              <a:t> </a:t>
            </a:r>
            <a:r>
              <a:rPr lang="en-US" sz="2800"/>
              <a:t>завршиле</a:t>
            </a:r>
            <a:r>
              <a:rPr lang="en-GB" sz="2800"/>
              <a:t> </a:t>
            </a:r>
            <a:r>
              <a:rPr lang="en-US" sz="2800"/>
              <a:t>смртним</a:t>
            </a:r>
            <a:r>
              <a:rPr lang="en-GB" sz="2800"/>
              <a:t> </a:t>
            </a:r>
            <a:r>
              <a:rPr lang="en-US" sz="2800"/>
              <a:t>исходом</a:t>
            </a:r>
            <a:r>
              <a:rPr lang="en-GB" sz="2800"/>
              <a:t> </a:t>
            </a:r>
            <a:endParaRPr lang="en-US" sz="2800"/>
          </a:p>
          <a:p>
            <a:pPr eaLnBrk="1" hangingPunct="1">
              <a:buFont typeface="Wingdings" pitchFamily="2" charset="2"/>
              <a:buNone/>
            </a:pPr>
            <a:endParaRPr lang="en-US" sz="2800"/>
          </a:p>
          <a:p>
            <a:pPr eaLnBrk="1" hangingPunct="1"/>
            <a:r>
              <a:rPr lang="en-US" sz="2800"/>
              <a:t>Парасуицид</a:t>
            </a:r>
            <a:r>
              <a:rPr lang="en-GB" sz="2800"/>
              <a:t> – “</a:t>
            </a:r>
            <a:r>
              <a:rPr lang="en-US" sz="2800"/>
              <a:t>коцкање</a:t>
            </a:r>
            <a:r>
              <a:rPr lang="en-GB" sz="2800"/>
              <a:t> </a:t>
            </a:r>
            <a:r>
              <a:rPr lang="en-US" sz="2800"/>
              <a:t>са</a:t>
            </a:r>
            <a:r>
              <a:rPr lang="en-GB" sz="2800"/>
              <a:t> </a:t>
            </a:r>
            <a:r>
              <a:rPr lang="en-US" sz="2800"/>
              <a:t>судбином</a:t>
            </a:r>
            <a:r>
              <a:rPr lang="en-GB" sz="2800"/>
              <a:t>”? 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37"/>
          </a:xfrm>
        </p:spPr>
        <p:txBody>
          <a:bodyPr/>
          <a:lstStyle/>
          <a:p>
            <a:pPr eaLnBrk="1" hangingPunct="1"/>
            <a:r>
              <a:rPr lang="en-US" sz="4000"/>
              <a:t>Процена суицидалности</a:t>
            </a:r>
            <a:br>
              <a:rPr lang="en-US" sz="4000"/>
            </a:br>
            <a:r>
              <a:rPr lang="en-US" sz="4000" b="1"/>
              <a:t>- Шта не радити?!</a:t>
            </a:r>
            <a:endParaRPr lang="en-GB" sz="4000" b="1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eaLnBrk="1" hangingPunct="1"/>
            <a:r>
              <a:rPr lang="en-US" sz="2400" b="1"/>
              <a:t>Избећи</a:t>
            </a:r>
            <a:r>
              <a:rPr lang="en-GB" sz="2400" b="1"/>
              <a:t> </a:t>
            </a:r>
            <a:r>
              <a:rPr lang="en-US" sz="2400" b="1"/>
              <a:t>пожуривање</a:t>
            </a:r>
            <a:r>
              <a:rPr lang="en-GB" sz="2400" b="1"/>
              <a:t> </a:t>
            </a:r>
            <a:r>
              <a:rPr lang="en-US" sz="2400" b="1"/>
              <a:t>или</a:t>
            </a:r>
            <a:r>
              <a:rPr lang="en-GB" sz="2400" b="1"/>
              <a:t> </a:t>
            </a:r>
            <a:r>
              <a:rPr lang="en-US" sz="2400" b="1"/>
              <a:t>питања</a:t>
            </a:r>
            <a:r>
              <a:rPr lang="en-GB" sz="2400" b="1"/>
              <a:t> “</a:t>
            </a:r>
            <a:r>
              <a:rPr lang="en-US" sz="2400" b="1"/>
              <a:t>навођења</a:t>
            </a:r>
            <a:r>
              <a:rPr lang="en-GB" sz="2400" b="1"/>
              <a:t>” </a:t>
            </a:r>
            <a:r>
              <a:rPr lang="en-GB" sz="2400"/>
              <a:t>(“</a:t>
            </a:r>
            <a:r>
              <a:rPr lang="en-US" sz="2400"/>
              <a:t>Ви</a:t>
            </a:r>
            <a:r>
              <a:rPr lang="en-GB" sz="2400"/>
              <a:t> </a:t>
            </a:r>
            <a:r>
              <a:rPr lang="en-US" sz="2400"/>
              <a:t>у ствари</a:t>
            </a:r>
            <a:r>
              <a:rPr lang="en-GB" sz="2400"/>
              <a:t> </a:t>
            </a:r>
            <a:r>
              <a:rPr lang="en-US" sz="2400"/>
              <a:t>не</a:t>
            </a:r>
            <a:r>
              <a:rPr lang="en-GB" sz="2400"/>
              <a:t> </a:t>
            </a:r>
            <a:r>
              <a:rPr lang="en-US" sz="2400"/>
              <a:t>желите</a:t>
            </a:r>
            <a:r>
              <a:rPr lang="en-GB" sz="2400"/>
              <a:t> </a:t>
            </a:r>
            <a:r>
              <a:rPr lang="en-US" sz="2400"/>
              <a:t>да</a:t>
            </a:r>
            <a:r>
              <a:rPr lang="en-GB" sz="2400"/>
              <a:t> </a:t>
            </a:r>
            <a:r>
              <a:rPr lang="en-US" sz="2400"/>
              <a:t>се</a:t>
            </a:r>
            <a:r>
              <a:rPr lang="en-GB" sz="2400"/>
              <a:t> </a:t>
            </a:r>
            <a:r>
              <a:rPr lang="en-US" sz="2400"/>
              <a:t>убијете</a:t>
            </a:r>
            <a:r>
              <a:rPr lang="en-GB" sz="2400"/>
              <a:t>, </a:t>
            </a:r>
            <a:r>
              <a:rPr lang="en-US" sz="2400"/>
              <a:t>зар</a:t>
            </a:r>
            <a:r>
              <a:rPr lang="en-GB" sz="2400"/>
              <a:t> </a:t>
            </a:r>
            <a:r>
              <a:rPr lang="en-US" sz="2400"/>
              <a:t>не</a:t>
            </a:r>
            <a:r>
              <a:rPr lang="en-GB" sz="2400"/>
              <a:t>?) </a:t>
            </a:r>
            <a:endParaRPr lang="en-US" sz="2400"/>
          </a:p>
          <a:p>
            <a:pPr eaLnBrk="1" hangingPunct="1"/>
            <a:r>
              <a:rPr lang="en-US" sz="2400" b="1"/>
              <a:t>Не</a:t>
            </a:r>
            <a:r>
              <a:rPr lang="en-GB" sz="2400" b="1"/>
              <a:t> “</a:t>
            </a:r>
            <a:r>
              <a:rPr lang="en-US" sz="2400" b="1"/>
              <a:t>саслушавати</a:t>
            </a:r>
            <a:r>
              <a:rPr lang="en-GB" sz="2400" b="1"/>
              <a:t>” </a:t>
            </a:r>
            <a:r>
              <a:rPr lang="en-US" sz="2400" b="1"/>
              <a:t>пацијента</a:t>
            </a:r>
            <a:r>
              <a:rPr lang="en-GB" sz="2400" b="1"/>
              <a:t> </a:t>
            </a:r>
            <a:r>
              <a:rPr lang="en-US" sz="2400" b="1"/>
              <a:t>или</a:t>
            </a:r>
            <a:r>
              <a:rPr lang="en-GB" sz="2400" b="1"/>
              <a:t> </a:t>
            </a:r>
            <a:r>
              <a:rPr lang="en-US" sz="2400" b="1"/>
              <a:t>наводити</a:t>
            </a:r>
            <a:r>
              <a:rPr lang="en-GB" sz="2400" b="1"/>
              <a:t> </a:t>
            </a:r>
            <a:r>
              <a:rPr lang="en-US" sz="2400" b="1"/>
              <a:t>пацијента</a:t>
            </a:r>
            <a:r>
              <a:rPr lang="en-GB" sz="2400" b="1"/>
              <a:t> </a:t>
            </a:r>
            <a:r>
              <a:rPr lang="en-US" sz="2400" b="1"/>
              <a:t>да</a:t>
            </a:r>
            <a:r>
              <a:rPr lang="en-GB" sz="2400" b="1"/>
              <a:t> </a:t>
            </a:r>
            <a:r>
              <a:rPr lang="en-US" sz="2400" b="1"/>
              <a:t>оправдава</a:t>
            </a:r>
            <a:r>
              <a:rPr lang="en-GB" sz="2400" b="1"/>
              <a:t> </a:t>
            </a:r>
            <a:r>
              <a:rPr lang="en-US" sz="2400" b="1"/>
              <a:t>своје</a:t>
            </a:r>
            <a:r>
              <a:rPr lang="en-GB" sz="2400" b="1"/>
              <a:t> </a:t>
            </a:r>
            <a:r>
              <a:rPr lang="en-US" sz="2400" b="1"/>
              <a:t>понашање</a:t>
            </a:r>
            <a:r>
              <a:rPr lang="en-GB" sz="2400" b="1"/>
              <a:t> </a:t>
            </a:r>
            <a:r>
              <a:rPr lang="en-GB" sz="2400"/>
              <a:t>(“</a:t>
            </a:r>
            <a:r>
              <a:rPr lang="en-US" sz="2400"/>
              <a:t>Зашто</a:t>
            </a:r>
            <a:r>
              <a:rPr lang="en-GB" sz="2400"/>
              <a:t> </a:t>
            </a:r>
            <a:r>
              <a:rPr lang="en-US" sz="2400"/>
              <a:t>бисте</a:t>
            </a:r>
            <a:r>
              <a:rPr lang="en-GB" sz="2400"/>
              <a:t> </a:t>
            </a:r>
            <a:r>
              <a:rPr lang="en-US" sz="2400"/>
              <a:t>урадили</a:t>
            </a:r>
            <a:r>
              <a:rPr lang="en-GB" sz="2400"/>
              <a:t> </a:t>
            </a:r>
            <a:r>
              <a:rPr lang="en-US" sz="2400"/>
              <a:t>тако</a:t>
            </a:r>
            <a:r>
              <a:rPr lang="en-GB" sz="2400"/>
              <a:t> </a:t>
            </a:r>
            <a:r>
              <a:rPr lang="en-US" sz="2400"/>
              <a:t>нешто</a:t>
            </a:r>
            <a:r>
              <a:rPr lang="en-GB" sz="2400"/>
              <a:t>?... </a:t>
            </a:r>
            <a:r>
              <a:rPr lang="en-US" sz="2400"/>
              <a:t>Зашто</a:t>
            </a:r>
            <a:r>
              <a:rPr lang="en-GB" sz="2400"/>
              <a:t> </a:t>
            </a:r>
            <a:r>
              <a:rPr lang="en-US" sz="2400"/>
              <a:t>бисти</a:t>
            </a:r>
            <a:r>
              <a:rPr lang="en-GB" sz="2400"/>
              <a:t> </a:t>
            </a:r>
            <a:r>
              <a:rPr lang="en-US" sz="2400"/>
              <a:t>уопште</a:t>
            </a:r>
            <a:r>
              <a:rPr lang="en-GB" sz="2400"/>
              <a:t> </a:t>
            </a:r>
            <a:r>
              <a:rPr lang="en-US" sz="2400"/>
              <a:t>размишљали</a:t>
            </a:r>
            <a:r>
              <a:rPr lang="en-GB" sz="2400"/>
              <a:t> </a:t>
            </a:r>
            <a:r>
              <a:rPr lang="en-US" sz="2400"/>
              <a:t>о</a:t>
            </a:r>
            <a:r>
              <a:rPr lang="en-GB" sz="2400"/>
              <a:t> </a:t>
            </a:r>
            <a:r>
              <a:rPr lang="en-US" sz="2400"/>
              <a:t>самоубиству</a:t>
            </a:r>
            <a:r>
              <a:rPr lang="en-GB" sz="2400"/>
              <a:t>?... </a:t>
            </a:r>
            <a:r>
              <a:rPr lang="en-US" sz="2400"/>
              <a:t>Шта</a:t>
            </a:r>
            <a:r>
              <a:rPr lang="en-GB" sz="2400"/>
              <a:t> </a:t>
            </a:r>
            <a:r>
              <a:rPr lang="en-US" sz="2400"/>
              <a:t>вама</a:t>
            </a:r>
            <a:r>
              <a:rPr lang="en-GB" sz="2400"/>
              <a:t> </a:t>
            </a:r>
            <a:r>
              <a:rPr lang="en-US" sz="2400"/>
              <a:t>фали</a:t>
            </a:r>
            <a:r>
              <a:rPr lang="en-GB" sz="2400"/>
              <a:t>?...”) </a:t>
            </a:r>
            <a:endParaRPr lang="en-US" sz="2400"/>
          </a:p>
          <a:p>
            <a:pPr eaLnBrk="1" hangingPunct="1"/>
            <a:r>
              <a:rPr lang="en-US" sz="2400" b="1"/>
              <a:t>Не</a:t>
            </a:r>
            <a:r>
              <a:rPr lang="en-GB" sz="2400" b="1"/>
              <a:t> </a:t>
            </a:r>
            <a:r>
              <a:rPr lang="en-US" sz="2400" b="1"/>
              <a:t>минимизирати</a:t>
            </a:r>
            <a:r>
              <a:rPr lang="en-GB" sz="2400" b="1"/>
              <a:t> </a:t>
            </a:r>
            <a:r>
              <a:rPr lang="en-US" sz="2400" b="1"/>
              <a:t>пацијентову</a:t>
            </a:r>
            <a:r>
              <a:rPr lang="en-GB" sz="2400" b="1"/>
              <a:t> </a:t>
            </a:r>
            <a:r>
              <a:rPr lang="en-US" sz="2400" b="1"/>
              <a:t>патњу</a:t>
            </a:r>
            <a:r>
              <a:rPr lang="en-GB" sz="2400" b="1"/>
              <a:t> </a:t>
            </a:r>
            <a:r>
              <a:rPr lang="en-GB" sz="2400"/>
              <a:t>(“</a:t>
            </a:r>
            <a:r>
              <a:rPr lang="en-US" sz="2400"/>
              <a:t>Ма</a:t>
            </a:r>
            <a:r>
              <a:rPr lang="en-GB" sz="2400"/>
              <a:t> </a:t>
            </a:r>
            <a:r>
              <a:rPr lang="en-US" sz="2400"/>
              <a:t>ви</a:t>
            </a:r>
            <a:r>
              <a:rPr lang="en-GB" sz="2400"/>
              <a:t> </a:t>
            </a:r>
            <a:r>
              <a:rPr lang="en-US" sz="2400"/>
              <a:t>сте</a:t>
            </a:r>
            <a:r>
              <a:rPr lang="en-GB" sz="2400"/>
              <a:t> </a:t>
            </a:r>
            <a:r>
              <a:rPr lang="en-US" sz="2400"/>
              <a:t>добро</a:t>
            </a:r>
            <a:r>
              <a:rPr lang="en-GB" sz="2400"/>
              <a:t>, </a:t>
            </a:r>
            <a:r>
              <a:rPr lang="en-US" sz="2400"/>
              <a:t>биће</a:t>
            </a:r>
            <a:r>
              <a:rPr lang="en-GB" sz="2400"/>
              <a:t> </a:t>
            </a:r>
            <a:r>
              <a:rPr lang="en-US" sz="2400"/>
              <a:t>све</a:t>
            </a:r>
            <a:r>
              <a:rPr lang="en-GB" sz="2400"/>
              <a:t> </a:t>
            </a:r>
            <a:r>
              <a:rPr lang="en-US" sz="2400"/>
              <a:t>у</a:t>
            </a:r>
            <a:r>
              <a:rPr lang="en-GB" sz="2400"/>
              <a:t> </a:t>
            </a:r>
            <a:r>
              <a:rPr lang="en-US" sz="2400"/>
              <a:t>реду</a:t>
            </a:r>
            <a:r>
              <a:rPr lang="en-GB" sz="2400"/>
              <a:t>!... </a:t>
            </a:r>
            <a:r>
              <a:rPr lang="en-US" sz="2400"/>
              <a:t>Ма</a:t>
            </a:r>
            <a:r>
              <a:rPr lang="en-GB" sz="2400"/>
              <a:t> </a:t>
            </a:r>
            <a:r>
              <a:rPr lang="en-US" sz="2400"/>
              <a:t>то</a:t>
            </a:r>
            <a:r>
              <a:rPr lang="en-GB" sz="2400"/>
              <a:t> </a:t>
            </a:r>
            <a:r>
              <a:rPr lang="en-US" sz="2400"/>
              <a:t>није</a:t>
            </a:r>
            <a:r>
              <a:rPr lang="en-GB" sz="2400"/>
              <a:t> </a:t>
            </a:r>
            <a:r>
              <a:rPr lang="en-US" sz="2400"/>
              <a:t>вредно</a:t>
            </a:r>
            <a:r>
              <a:rPr lang="en-GB" sz="2400"/>
              <a:t> </a:t>
            </a:r>
            <a:r>
              <a:rPr lang="en-US" sz="2400"/>
              <a:t>вашег</a:t>
            </a:r>
            <a:r>
              <a:rPr lang="en-GB" sz="2400"/>
              <a:t> </a:t>
            </a:r>
            <a:r>
              <a:rPr lang="en-US" sz="2400"/>
              <a:t>живота</a:t>
            </a:r>
            <a:r>
              <a:rPr lang="en-GB" sz="2400"/>
              <a:t>, </a:t>
            </a:r>
            <a:r>
              <a:rPr lang="en-US" sz="2400"/>
              <a:t>велика</a:t>
            </a:r>
            <a:r>
              <a:rPr lang="en-GB" sz="2400"/>
              <a:t> </a:t>
            </a:r>
            <a:r>
              <a:rPr lang="en-US" sz="2400"/>
              <a:t>ствар</a:t>
            </a:r>
            <a:r>
              <a:rPr lang="en-GB" sz="2400"/>
              <a:t>!... </a:t>
            </a:r>
            <a:r>
              <a:rPr lang="en-US" sz="2400"/>
              <a:t>Многи</a:t>
            </a:r>
            <a:r>
              <a:rPr lang="en-GB" sz="2400"/>
              <a:t> </a:t>
            </a:r>
            <a:r>
              <a:rPr lang="en-US" sz="2400"/>
              <a:t>пролазе</a:t>
            </a:r>
            <a:r>
              <a:rPr lang="en-GB" sz="2400"/>
              <a:t> </a:t>
            </a:r>
            <a:r>
              <a:rPr lang="en-US" sz="2400"/>
              <a:t>кроз</a:t>
            </a:r>
            <a:r>
              <a:rPr lang="en-GB" sz="2400"/>
              <a:t> </a:t>
            </a:r>
            <a:r>
              <a:rPr lang="en-US" sz="2400"/>
              <a:t>исту</a:t>
            </a:r>
            <a:r>
              <a:rPr lang="en-GB" sz="2400"/>
              <a:t> </a:t>
            </a:r>
            <a:r>
              <a:rPr lang="en-US" sz="2400"/>
              <a:t>ситуацију,</a:t>
            </a:r>
            <a:r>
              <a:rPr lang="en-GB" sz="2400"/>
              <a:t> </a:t>
            </a:r>
            <a:r>
              <a:rPr lang="en-US" sz="2400"/>
              <a:t>па</a:t>
            </a:r>
            <a:r>
              <a:rPr lang="en-GB" sz="2400"/>
              <a:t> </a:t>
            </a:r>
            <a:r>
              <a:rPr lang="en-US" sz="2400"/>
              <a:t>им</a:t>
            </a:r>
            <a:r>
              <a:rPr lang="en-GB" sz="2400"/>
              <a:t> </a:t>
            </a:r>
            <a:r>
              <a:rPr lang="en-US" sz="2400"/>
              <a:t>ништа</a:t>
            </a:r>
            <a:r>
              <a:rPr lang="en-GB" sz="2400"/>
              <a:t> </a:t>
            </a:r>
            <a:r>
              <a:rPr lang="en-US" sz="2400"/>
              <a:t>не</a:t>
            </a:r>
            <a:r>
              <a:rPr lang="en-GB" sz="2400"/>
              <a:t> </a:t>
            </a:r>
            <a:r>
              <a:rPr lang="en-US" sz="2400"/>
              <a:t>фали</a:t>
            </a:r>
            <a:r>
              <a:rPr lang="en-GB" sz="2400"/>
              <a:t>!...”) </a:t>
            </a:r>
            <a:endParaRPr lang="en-US" sz="2400"/>
          </a:p>
          <a:p>
            <a:pPr eaLnBrk="1" hangingPunct="1"/>
            <a:r>
              <a:rPr lang="en-US" sz="2400" b="1"/>
              <a:t>Не</a:t>
            </a:r>
            <a:r>
              <a:rPr lang="en-GB" sz="2400" b="1"/>
              <a:t> </a:t>
            </a:r>
            <a:r>
              <a:rPr lang="en-US" sz="2400" b="1"/>
              <a:t>потцењивати</a:t>
            </a:r>
            <a:r>
              <a:rPr lang="en-GB" sz="2400" b="1"/>
              <a:t> </a:t>
            </a:r>
            <a:r>
              <a:rPr lang="en-US" sz="2400" b="1"/>
              <a:t>озбиљност</a:t>
            </a:r>
            <a:r>
              <a:rPr lang="en-GB" sz="2400" b="1"/>
              <a:t> </a:t>
            </a:r>
            <a:r>
              <a:rPr lang="en-US" sz="2400" b="1"/>
              <a:t>суицидалних</a:t>
            </a:r>
            <a:r>
              <a:rPr lang="en-GB" sz="2400" b="1"/>
              <a:t> </a:t>
            </a:r>
            <a:r>
              <a:rPr lang="en-US" sz="2400" b="1"/>
              <a:t>мисли</a:t>
            </a:r>
            <a:r>
              <a:rPr lang="en-GB" sz="2400" b="1"/>
              <a:t> </a:t>
            </a:r>
            <a:r>
              <a:rPr lang="en-US" sz="2400" b="1"/>
              <a:t>или</a:t>
            </a:r>
            <a:r>
              <a:rPr lang="en-GB" sz="2400" b="1"/>
              <a:t> </a:t>
            </a:r>
            <a:r>
              <a:rPr lang="en-US" sz="2400" b="1"/>
              <a:t>понашања</a:t>
            </a:r>
            <a:r>
              <a:rPr lang="en-GB" sz="2400" b="1"/>
              <a:t> </a:t>
            </a:r>
            <a:r>
              <a:rPr lang="en-GB" sz="2400"/>
              <a:t>(</a:t>
            </a:r>
            <a:r>
              <a:rPr lang="en-US" sz="2400"/>
              <a:t>Ма</a:t>
            </a:r>
            <a:r>
              <a:rPr lang="en-GB" sz="2400"/>
              <a:t> </a:t>
            </a:r>
            <a:r>
              <a:rPr lang="en-US" sz="2400"/>
              <a:t>хајде</a:t>
            </a:r>
            <a:r>
              <a:rPr lang="en-GB" sz="2400"/>
              <a:t>, </a:t>
            </a:r>
            <a:r>
              <a:rPr lang="en-US" sz="2400"/>
              <a:t>нећете</a:t>
            </a:r>
            <a:r>
              <a:rPr lang="en-GB" sz="2400"/>
              <a:t> </a:t>
            </a:r>
            <a:r>
              <a:rPr lang="en-US" sz="2400"/>
              <a:t>ви</a:t>
            </a:r>
            <a:r>
              <a:rPr lang="en-GB" sz="2400"/>
              <a:t> </a:t>
            </a:r>
            <a:r>
              <a:rPr lang="en-US" sz="2400"/>
              <a:t>ништа</a:t>
            </a:r>
            <a:r>
              <a:rPr lang="en-GB" sz="2400"/>
              <a:t> </a:t>
            </a:r>
            <a:r>
              <a:rPr lang="en-US" sz="2400"/>
              <a:t>урадити</a:t>
            </a:r>
            <a:r>
              <a:rPr lang="en-GB" sz="2400"/>
              <a:t>... </a:t>
            </a:r>
            <a:r>
              <a:rPr lang="en-US" sz="2400"/>
              <a:t>Да</a:t>
            </a:r>
            <a:r>
              <a:rPr lang="en-GB" sz="2400"/>
              <a:t> </a:t>
            </a:r>
            <a:r>
              <a:rPr lang="en-US" sz="2400"/>
              <a:t>сте</a:t>
            </a:r>
            <a:r>
              <a:rPr lang="en-GB" sz="2400"/>
              <a:t> </a:t>
            </a:r>
            <a:r>
              <a:rPr lang="en-US" sz="2400"/>
              <a:t>хтели</a:t>
            </a:r>
            <a:r>
              <a:rPr lang="en-GB" sz="2400"/>
              <a:t> </a:t>
            </a:r>
            <a:r>
              <a:rPr lang="en-US" sz="2400"/>
              <a:t>да</a:t>
            </a:r>
            <a:r>
              <a:rPr lang="en-GB" sz="2400"/>
              <a:t> </a:t>
            </a:r>
            <a:r>
              <a:rPr lang="en-US" sz="2400"/>
              <a:t>се</a:t>
            </a:r>
            <a:r>
              <a:rPr lang="en-GB" sz="2400"/>
              <a:t> </a:t>
            </a:r>
            <a:r>
              <a:rPr lang="en-US" sz="2400"/>
              <a:t>убијете</a:t>
            </a:r>
            <a:r>
              <a:rPr lang="en-GB" sz="2400"/>
              <a:t> </a:t>
            </a:r>
            <a:r>
              <a:rPr lang="en-US" sz="2400"/>
              <a:t>већ</a:t>
            </a:r>
            <a:r>
              <a:rPr lang="en-GB" sz="2400"/>
              <a:t> </a:t>
            </a:r>
            <a:r>
              <a:rPr lang="en-US" sz="2400"/>
              <a:t>бисте</a:t>
            </a:r>
            <a:r>
              <a:rPr lang="en-GB" sz="2400"/>
              <a:t> </a:t>
            </a:r>
            <a:r>
              <a:rPr lang="en-US" sz="2400"/>
              <a:t>то</a:t>
            </a:r>
            <a:r>
              <a:rPr lang="en-GB" sz="2400"/>
              <a:t> </a:t>
            </a:r>
            <a:r>
              <a:rPr lang="en-US" sz="2400"/>
              <a:t>урадили</a:t>
            </a:r>
            <a:r>
              <a:rPr lang="en-GB" sz="2400"/>
              <a:t>... </a:t>
            </a:r>
            <a:r>
              <a:rPr lang="en-US" sz="2400"/>
              <a:t>Бићете</a:t>
            </a:r>
            <a:r>
              <a:rPr lang="en-GB" sz="2400"/>
              <a:t> </a:t>
            </a:r>
            <a:r>
              <a:rPr lang="en-US" sz="2400"/>
              <a:t>боље</a:t>
            </a:r>
            <a:r>
              <a:rPr lang="en-GB" sz="2400"/>
              <a:t> </a:t>
            </a:r>
            <a:r>
              <a:rPr lang="en-US" sz="2400"/>
              <a:t>када</a:t>
            </a:r>
            <a:r>
              <a:rPr lang="en-GB" sz="2400"/>
              <a:t> </a:t>
            </a:r>
            <a:r>
              <a:rPr lang="en-US" sz="2400"/>
              <a:t>мало</a:t>
            </a:r>
            <a:r>
              <a:rPr lang="en-GB" sz="2400"/>
              <a:t> </a:t>
            </a:r>
            <a:r>
              <a:rPr lang="en-US" sz="2400"/>
              <a:t>одспавате</a:t>
            </a:r>
            <a:r>
              <a:rPr lang="en-GB" sz="2400"/>
              <a:t>... </a:t>
            </a:r>
            <a:r>
              <a:rPr lang="en-US" sz="2400"/>
              <a:t>Ма</a:t>
            </a:r>
            <a:r>
              <a:rPr lang="en-GB" sz="2400"/>
              <a:t> </a:t>
            </a:r>
            <a:r>
              <a:rPr lang="en-US" sz="2400"/>
              <a:t>пређите</a:t>
            </a:r>
            <a:r>
              <a:rPr lang="en-GB" sz="2400"/>
              <a:t> </a:t>
            </a:r>
            <a:r>
              <a:rPr lang="en-US" sz="2400"/>
              <a:t>преко</a:t>
            </a:r>
            <a:r>
              <a:rPr lang="en-GB" sz="2400"/>
              <a:t> </a:t>
            </a:r>
            <a:r>
              <a:rPr lang="en-US" sz="2400"/>
              <a:t>тога</a:t>
            </a:r>
            <a:r>
              <a:rPr lang="en-GB" sz="2400"/>
              <a:t>, </a:t>
            </a:r>
            <a:r>
              <a:rPr lang="en-US" sz="2400"/>
              <a:t>бићете</a:t>
            </a:r>
            <a:r>
              <a:rPr lang="en-GB" sz="2400"/>
              <a:t> </a:t>
            </a:r>
            <a:r>
              <a:rPr lang="en-US" sz="2400"/>
              <a:t>одлично</a:t>
            </a:r>
            <a:r>
              <a:rPr lang="en-GB" sz="2400"/>
              <a:t>...”)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Процена суицидалности</a:t>
            </a:r>
            <a:br>
              <a:rPr lang="en-US"/>
            </a:br>
            <a:r>
              <a:rPr lang="en-US" b="1"/>
              <a:t>- Шта не избегавати?!</a:t>
            </a:r>
            <a:endParaRPr lang="en-GB" b="1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/>
              <a:t>Не</a:t>
            </a:r>
            <a:r>
              <a:rPr lang="en-GB" sz="2800"/>
              <a:t> </a:t>
            </a:r>
            <a:r>
              <a:rPr lang="en-US" sz="2800"/>
              <a:t>избегавати</a:t>
            </a:r>
            <a:r>
              <a:rPr lang="en-GB" sz="2800"/>
              <a:t> </a:t>
            </a:r>
            <a:r>
              <a:rPr lang="en-US" sz="2800"/>
              <a:t>да</a:t>
            </a:r>
            <a:r>
              <a:rPr lang="en-GB" sz="2800"/>
              <a:t> </a:t>
            </a:r>
            <a:r>
              <a:rPr lang="en-US" sz="2800"/>
              <a:t>се</a:t>
            </a:r>
            <a:r>
              <a:rPr lang="en-GB" sz="2800"/>
              <a:t> </a:t>
            </a:r>
            <a:r>
              <a:rPr lang="en-US" sz="2800"/>
              <a:t>на</a:t>
            </a:r>
            <a:r>
              <a:rPr lang="en-GB" sz="2800"/>
              <a:t> </a:t>
            </a:r>
            <a:r>
              <a:rPr lang="en-US" sz="2800"/>
              <a:t>сензитиван</a:t>
            </a:r>
            <a:r>
              <a:rPr lang="en-GB" sz="2800"/>
              <a:t> </a:t>
            </a:r>
            <a:r>
              <a:rPr lang="en-US" sz="2800"/>
              <a:t>и</a:t>
            </a:r>
            <a:r>
              <a:rPr lang="en-GB" sz="2800"/>
              <a:t> </a:t>
            </a:r>
            <a:r>
              <a:rPr lang="en-US" sz="2800"/>
              <a:t>неосуђујућ</a:t>
            </a:r>
            <a:r>
              <a:rPr lang="en-GB" sz="2800"/>
              <a:t> </a:t>
            </a:r>
            <a:r>
              <a:rPr lang="en-US" sz="2800"/>
              <a:t>начин</a:t>
            </a:r>
            <a:r>
              <a:rPr lang="en-GB" sz="2800"/>
              <a:t>, </a:t>
            </a:r>
            <a:r>
              <a:rPr lang="en-US" sz="2800"/>
              <a:t>али</a:t>
            </a:r>
            <a:r>
              <a:rPr lang="en-GB" sz="2800"/>
              <a:t> </a:t>
            </a:r>
            <a:r>
              <a:rPr lang="en-US" sz="2800"/>
              <a:t>директно</a:t>
            </a:r>
            <a:r>
              <a:rPr lang="en-GB" sz="2800"/>
              <a:t> </a:t>
            </a:r>
            <a:r>
              <a:rPr lang="en-US" sz="2800"/>
              <a:t>пита</a:t>
            </a:r>
            <a:r>
              <a:rPr lang="en-GB" sz="2800"/>
              <a:t> </a:t>
            </a:r>
            <a:r>
              <a:rPr lang="en-US" sz="2800"/>
              <a:t>о</a:t>
            </a:r>
            <a:r>
              <a:rPr lang="en-GB" sz="2800"/>
              <a:t> </a:t>
            </a:r>
            <a:r>
              <a:rPr lang="en-US" sz="2800"/>
              <a:t>суицидалности</a:t>
            </a:r>
            <a:r>
              <a:rPr lang="en-GB" sz="2800"/>
              <a:t>: </a:t>
            </a:r>
            <a:endParaRPr lang="en-US" sz="2800"/>
          </a:p>
          <a:p>
            <a:pPr lvl="1" eaLnBrk="1" hangingPunct="1"/>
            <a:r>
              <a:rPr lang="en-US" sz="2400"/>
              <a:t>Да</a:t>
            </a:r>
            <a:r>
              <a:rPr lang="en-GB" sz="2400"/>
              <a:t> </a:t>
            </a:r>
            <a:r>
              <a:rPr lang="en-US" sz="2400"/>
              <a:t>ли</a:t>
            </a:r>
            <a:r>
              <a:rPr lang="en-GB" sz="2400"/>
              <a:t> </a:t>
            </a:r>
            <a:r>
              <a:rPr lang="en-US" sz="2400"/>
              <a:t>сте</a:t>
            </a:r>
            <a:r>
              <a:rPr lang="en-GB" sz="2400"/>
              <a:t> </a:t>
            </a:r>
            <a:r>
              <a:rPr lang="en-US" sz="2400"/>
              <a:t>икада</a:t>
            </a:r>
            <a:r>
              <a:rPr lang="en-GB" sz="2400"/>
              <a:t> </a:t>
            </a:r>
            <a:r>
              <a:rPr lang="en-US" sz="2400"/>
              <a:t>размишљали</a:t>
            </a:r>
            <a:r>
              <a:rPr lang="en-GB" sz="2400"/>
              <a:t> </a:t>
            </a:r>
            <a:r>
              <a:rPr lang="en-US" sz="2400"/>
              <a:t>да</a:t>
            </a:r>
            <a:r>
              <a:rPr lang="en-GB" sz="2400"/>
              <a:t> </a:t>
            </a:r>
            <a:r>
              <a:rPr lang="en-US" sz="2400"/>
              <a:t>повредите</a:t>
            </a:r>
            <a:r>
              <a:rPr lang="en-GB" sz="2400"/>
              <a:t> </a:t>
            </a:r>
            <a:r>
              <a:rPr lang="en-US" sz="2400"/>
              <a:t>себе?</a:t>
            </a:r>
          </a:p>
          <a:p>
            <a:pPr lvl="1" eaLnBrk="1" hangingPunct="1"/>
            <a:r>
              <a:rPr lang="en-US" sz="2400"/>
              <a:t>Да</a:t>
            </a:r>
            <a:r>
              <a:rPr lang="en-GB" sz="2400"/>
              <a:t> </a:t>
            </a:r>
            <a:r>
              <a:rPr lang="en-US" sz="2400"/>
              <a:t>ли</a:t>
            </a:r>
            <a:r>
              <a:rPr lang="en-GB" sz="2400"/>
              <a:t> </a:t>
            </a:r>
            <a:r>
              <a:rPr lang="en-US" sz="2400"/>
              <a:t>сте</a:t>
            </a:r>
            <a:r>
              <a:rPr lang="en-GB" sz="2400"/>
              <a:t> </a:t>
            </a:r>
            <a:r>
              <a:rPr lang="en-US" sz="2400"/>
              <a:t>икада</a:t>
            </a:r>
            <a:r>
              <a:rPr lang="en-GB" sz="2400"/>
              <a:t> </a:t>
            </a:r>
            <a:r>
              <a:rPr lang="en-US" sz="2400"/>
              <a:t>покушали</a:t>
            </a:r>
            <a:r>
              <a:rPr lang="en-GB" sz="2400"/>
              <a:t> </a:t>
            </a:r>
            <a:r>
              <a:rPr lang="en-US" sz="2400"/>
              <a:t>да</a:t>
            </a:r>
            <a:r>
              <a:rPr lang="en-GB" sz="2400"/>
              <a:t> </a:t>
            </a:r>
            <a:r>
              <a:rPr lang="en-US" sz="2400"/>
              <a:t>учините</a:t>
            </a:r>
            <a:r>
              <a:rPr lang="en-GB" sz="2400"/>
              <a:t> </a:t>
            </a:r>
            <a:r>
              <a:rPr lang="en-US" sz="2400"/>
              <a:t>нешто</a:t>
            </a:r>
            <a:r>
              <a:rPr lang="en-GB" sz="2400"/>
              <a:t> </a:t>
            </a:r>
            <a:r>
              <a:rPr lang="en-US" sz="2400"/>
              <a:t>себи</a:t>
            </a:r>
            <a:r>
              <a:rPr lang="en-GB" sz="2400"/>
              <a:t> </a:t>
            </a:r>
            <a:r>
              <a:rPr lang="en-US" sz="2400"/>
              <a:t>што</a:t>
            </a:r>
            <a:r>
              <a:rPr lang="en-GB" sz="2400"/>
              <a:t> </a:t>
            </a:r>
            <a:r>
              <a:rPr lang="en-US" sz="2400"/>
              <a:t>је</a:t>
            </a:r>
            <a:r>
              <a:rPr lang="en-GB" sz="2400"/>
              <a:t> </a:t>
            </a:r>
            <a:r>
              <a:rPr lang="en-US" sz="2400"/>
              <a:t>могло</a:t>
            </a:r>
            <a:r>
              <a:rPr lang="en-GB" sz="2400"/>
              <a:t> </a:t>
            </a:r>
            <a:r>
              <a:rPr lang="en-US" sz="2400"/>
              <a:t>да</a:t>
            </a:r>
            <a:r>
              <a:rPr lang="en-GB" sz="2400"/>
              <a:t> </a:t>
            </a:r>
            <a:r>
              <a:rPr lang="en-US" sz="2400"/>
              <a:t>вас</a:t>
            </a:r>
            <a:r>
              <a:rPr lang="en-GB" sz="2400"/>
              <a:t> </a:t>
            </a:r>
            <a:r>
              <a:rPr lang="en-US" sz="2400"/>
              <a:t>озбиљно</a:t>
            </a:r>
            <a:r>
              <a:rPr lang="en-GB" sz="2400"/>
              <a:t> </a:t>
            </a:r>
            <a:r>
              <a:rPr lang="en-US" sz="2400"/>
              <a:t>повреди</a:t>
            </a:r>
            <a:r>
              <a:rPr lang="en-GB" sz="2400"/>
              <a:t> </a:t>
            </a:r>
            <a:r>
              <a:rPr lang="en-US" sz="2400"/>
              <a:t>или</a:t>
            </a:r>
            <a:r>
              <a:rPr lang="en-GB" sz="2400"/>
              <a:t> </a:t>
            </a:r>
            <a:r>
              <a:rPr lang="en-US" sz="2400"/>
              <a:t>убије?</a:t>
            </a:r>
          </a:p>
          <a:p>
            <a:pPr lvl="1" eaLnBrk="1" hangingPunct="1"/>
            <a:r>
              <a:rPr lang="en-US" sz="2400"/>
              <a:t>Да</a:t>
            </a:r>
            <a:r>
              <a:rPr lang="en-GB" sz="2400"/>
              <a:t> </a:t>
            </a:r>
            <a:r>
              <a:rPr lang="en-US" sz="2400"/>
              <a:t>ли</a:t>
            </a:r>
            <a:r>
              <a:rPr lang="en-GB" sz="2400"/>
              <a:t> </a:t>
            </a:r>
            <a:r>
              <a:rPr lang="en-US" sz="2400"/>
              <a:t>сте</a:t>
            </a:r>
            <a:r>
              <a:rPr lang="en-GB" sz="2400"/>
              <a:t> </a:t>
            </a:r>
            <a:r>
              <a:rPr lang="en-US" sz="2400"/>
              <a:t>икада</a:t>
            </a:r>
            <a:r>
              <a:rPr lang="en-GB" sz="2400"/>
              <a:t> </a:t>
            </a:r>
            <a:r>
              <a:rPr lang="en-US" sz="2400"/>
              <a:t>размишљали</a:t>
            </a:r>
            <a:r>
              <a:rPr lang="en-GB" sz="2400"/>
              <a:t> </a:t>
            </a:r>
            <a:r>
              <a:rPr lang="en-US" sz="2400"/>
              <a:t>о</a:t>
            </a:r>
            <a:r>
              <a:rPr lang="en-GB" sz="2400"/>
              <a:t> </a:t>
            </a:r>
            <a:r>
              <a:rPr lang="en-US" sz="2400"/>
              <a:t>самоубиству</a:t>
            </a:r>
            <a:r>
              <a:rPr lang="en-GB" sz="2400"/>
              <a:t>? </a:t>
            </a:r>
            <a:endParaRPr lang="en-US" sz="2400"/>
          </a:p>
          <a:p>
            <a:pPr eaLnBrk="1" hangingPunct="1">
              <a:buFont typeface="Wingdings" pitchFamily="2" charset="2"/>
              <a:buNone/>
            </a:pPr>
            <a:endParaRPr lang="en-US" sz="2800"/>
          </a:p>
          <a:p>
            <a:pPr eaLnBrk="1" hangingPunct="1"/>
            <a:r>
              <a:rPr lang="en-US" sz="2800"/>
              <a:t>Оваква</a:t>
            </a:r>
            <a:r>
              <a:rPr lang="en-GB" sz="2800"/>
              <a:t> </a:t>
            </a:r>
            <a:r>
              <a:rPr lang="en-US" sz="2800"/>
              <a:t>отворена</a:t>
            </a:r>
            <a:r>
              <a:rPr lang="en-GB" sz="2800"/>
              <a:t> </a:t>
            </a:r>
            <a:r>
              <a:rPr lang="en-US" sz="2800"/>
              <a:t>питања</a:t>
            </a:r>
            <a:r>
              <a:rPr lang="en-GB" sz="2800"/>
              <a:t> </a:t>
            </a:r>
            <a:r>
              <a:rPr lang="en-US" sz="2800"/>
              <a:t>могу</a:t>
            </a:r>
            <a:r>
              <a:rPr lang="en-GB" sz="2800"/>
              <a:t> </a:t>
            </a:r>
            <a:r>
              <a:rPr lang="en-US" sz="2800"/>
              <a:t>донети</a:t>
            </a:r>
            <a:r>
              <a:rPr lang="en-GB" sz="2800"/>
              <a:t> </a:t>
            </a:r>
            <a:r>
              <a:rPr lang="en-US" sz="2800"/>
              <a:t>особама</a:t>
            </a:r>
            <a:r>
              <a:rPr lang="en-GB" sz="2800"/>
              <a:t> </a:t>
            </a:r>
            <a:r>
              <a:rPr lang="en-US" sz="2800"/>
              <a:t>велико</a:t>
            </a:r>
            <a:r>
              <a:rPr lang="en-GB" sz="2800"/>
              <a:t> </a:t>
            </a:r>
            <a:r>
              <a:rPr lang="en-US" sz="2800"/>
              <a:t>олакшање</a:t>
            </a:r>
            <a:r>
              <a:rPr lang="en-GB" sz="2800"/>
              <a:t> 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/>
          <a:lstStyle/>
          <a:p>
            <a:pPr eaLnBrk="1" hangingPunct="1"/>
            <a:r>
              <a:rPr lang="en-US"/>
              <a:t>Процена суицидалности</a:t>
            </a:r>
            <a:br>
              <a:rPr lang="en-US"/>
            </a:br>
            <a:r>
              <a:rPr lang="en-US"/>
              <a:t>- упозоравајући знаци</a:t>
            </a:r>
            <a:endParaRPr lang="en-GB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7200" y="1500188"/>
            <a:ext cx="8686800" cy="4625975"/>
          </a:xfrm>
        </p:spPr>
        <p:txBody>
          <a:bodyPr/>
          <a:lstStyle/>
          <a:p>
            <a:pPr eaLnBrk="1" hangingPunct="1"/>
            <a:r>
              <a:rPr lang="en-US" sz="2800"/>
              <a:t>Упозоравајући</a:t>
            </a:r>
            <a:r>
              <a:rPr lang="en-GB" sz="2800"/>
              <a:t> </a:t>
            </a:r>
            <a:r>
              <a:rPr lang="en-US" sz="2800"/>
              <a:t>знаци</a:t>
            </a:r>
            <a:r>
              <a:rPr lang="en-GB" sz="2800"/>
              <a:t> </a:t>
            </a:r>
            <a:r>
              <a:rPr lang="en-US" sz="2800"/>
              <a:t>на</a:t>
            </a:r>
            <a:r>
              <a:rPr lang="en-GB" sz="2800"/>
              <a:t> </a:t>
            </a:r>
            <a:r>
              <a:rPr lang="en-US" sz="2800"/>
              <a:t>могућу</a:t>
            </a:r>
            <a:r>
              <a:rPr lang="en-GB" sz="2800"/>
              <a:t> </a:t>
            </a:r>
            <a:r>
              <a:rPr lang="en-US" sz="2800"/>
              <a:t>скривену</a:t>
            </a:r>
            <a:r>
              <a:rPr lang="en-GB" sz="2800"/>
              <a:t> </a:t>
            </a:r>
            <a:r>
              <a:rPr lang="en-US" sz="2800"/>
              <a:t>суицидалну</a:t>
            </a:r>
            <a:r>
              <a:rPr lang="en-GB" sz="2800"/>
              <a:t> </a:t>
            </a:r>
            <a:r>
              <a:rPr lang="en-US" sz="2800"/>
              <a:t>идеацију</a:t>
            </a:r>
            <a:r>
              <a:rPr lang="en-GB" sz="2800"/>
              <a:t>, </a:t>
            </a:r>
            <a:r>
              <a:rPr lang="en-US" sz="2800"/>
              <a:t>намеру</a:t>
            </a:r>
            <a:r>
              <a:rPr lang="en-GB" sz="2800"/>
              <a:t>, </a:t>
            </a:r>
            <a:r>
              <a:rPr lang="en-US" sz="2800"/>
              <a:t>план</a:t>
            </a:r>
          </a:p>
          <a:p>
            <a:pPr eaLnBrk="1" hangingPunct="1"/>
            <a:r>
              <a:rPr lang="en-US" sz="2800"/>
              <a:t>Евидентна</a:t>
            </a:r>
            <a:r>
              <a:rPr lang="en-GB" sz="2800"/>
              <a:t> </a:t>
            </a:r>
            <a:r>
              <a:rPr lang="en-US" sz="2800"/>
              <a:t>психоза</a:t>
            </a:r>
            <a:r>
              <a:rPr lang="en-GB" sz="2800"/>
              <a:t> </a:t>
            </a:r>
            <a:endParaRPr lang="en-US" sz="2800"/>
          </a:p>
          <a:p>
            <a:pPr eaLnBrk="1" hangingPunct="1"/>
            <a:r>
              <a:rPr lang="en-US" sz="2800"/>
              <a:t>Немогућност</a:t>
            </a:r>
            <a:r>
              <a:rPr lang="en-GB" sz="2800"/>
              <a:t> </a:t>
            </a:r>
            <a:r>
              <a:rPr lang="en-US" sz="2800"/>
              <a:t>успостављања</a:t>
            </a:r>
            <a:r>
              <a:rPr lang="en-GB" sz="2800"/>
              <a:t> </a:t>
            </a:r>
            <a:r>
              <a:rPr lang="en-US" sz="2800"/>
              <a:t>дијалога</a:t>
            </a:r>
            <a:r>
              <a:rPr lang="en-GB" sz="2800"/>
              <a:t> </a:t>
            </a:r>
            <a:endParaRPr lang="en-US" sz="2800"/>
          </a:p>
          <a:p>
            <a:pPr eaLnBrk="1" hangingPunct="1"/>
            <a:r>
              <a:rPr lang="en-US" sz="2800"/>
              <a:t>Избегавање</a:t>
            </a:r>
            <a:r>
              <a:rPr lang="en-GB" sz="2800"/>
              <a:t> </a:t>
            </a:r>
            <a:r>
              <a:rPr lang="en-US" sz="2800"/>
              <a:t>контакта</a:t>
            </a:r>
            <a:r>
              <a:rPr lang="en-GB" sz="2800"/>
              <a:t> </a:t>
            </a:r>
            <a:r>
              <a:rPr lang="en-US" sz="2800"/>
              <a:t>очима</a:t>
            </a:r>
            <a:r>
              <a:rPr lang="en-GB" sz="2800"/>
              <a:t> </a:t>
            </a:r>
            <a:endParaRPr lang="en-US" sz="2800"/>
          </a:p>
          <a:p>
            <a:pPr eaLnBrk="1" hangingPunct="1"/>
            <a:r>
              <a:rPr lang="en-US" sz="2800"/>
              <a:t>Опирање</a:t>
            </a:r>
            <a:r>
              <a:rPr lang="en-GB" sz="2800"/>
              <a:t> </a:t>
            </a:r>
            <a:r>
              <a:rPr lang="en-US" sz="2800"/>
              <a:t>да</a:t>
            </a:r>
            <a:r>
              <a:rPr lang="en-GB" sz="2800"/>
              <a:t> </a:t>
            </a:r>
            <a:r>
              <a:rPr lang="en-US" sz="2800"/>
              <a:t>одговори</a:t>
            </a:r>
            <a:r>
              <a:rPr lang="en-GB" sz="2800"/>
              <a:t> </a:t>
            </a:r>
            <a:r>
              <a:rPr lang="en-US" sz="2800"/>
              <a:t>на</a:t>
            </a:r>
            <a:r>
              <a:rPr lang="en-GB" sz="2800"/>
              <a:t> </a:t>
            </a:r>
            <a:r>
              <a:rPr lang="en-US" sz="2800"/>
              <a:t>директна</a:t>
            </a:r>
            <a:r>
              <a:rPr lang="en-GB" sz="2800"/>
              <a:t> </a:t>
            </a:r>
            <a:r>
              <a:rPr lang="en-US" sz="2800"/>
              <a:t>питања</a:t>
            </a:r>
            <a:r>
              <a:rPr lang="en-GB" sz="2800"/>
              <a:t> </a:t>
            </a:r>
            <a:r>
              <a:rPr lang="en-US" sz="2800"/>
              <a:t>о</a:t>
            </a:r>
            <a:r>
              <a:rPr lang="en-GB" sz="2800"/>
              <a:t> </a:t>
            </a:r>
            <a:r>
              <a:rPr lang="en-US" sz="2800"/>
              <a:t>суицидалности</a:t>
            </a:r>
            <a:r>
              <a:rPr lang="en-GB" sz="2800"/>
              <a:t> </a:t>
            </a:r>
            <a:endParaRPr lang="en-US" sz="2800"/>
          </a:p>
          <a:p>
            <a:pPr eaLnBrk="1" hangingPunct="1"/>
            <a:r>
              <a:rPr lang="en-US" sz="2800"/>
              <a:t>Одговора</a:t>
            </a:r>
            <a:r>
              <a:rPr lang="en-GB" sz="2800"/>
              <a:t> </a:t>
            </a:r>
            <a:r>
              <a:rPr lang="en-US" sz="2800"/>
              <a:t>са</a:t>
            </a:r>
            <a:r>
              <a:rPr lang="en-GB" sz="2800"/>
              <a:t> “</a:t>
            </a:r>
            <a:r>
              <a:rPr lang="en-US" sz="2800"/>
              <a:t>не</a:t>
            </a:r>
            <a:r>
              <a:rPr lang="en-GB" sz="2800"/>
              <a:t> </a:t>
            </a:r>
            <a:r>
              <a:rPr lang="en-US" sz="2800"/>
              <a:t>знам</a:t>
            </a:r>
            <a:r>
              <a:rPr lang="en-GB" sz="2800"/>
              <a:t>” </a:t>
            </a:r>
            <a:r>
              <a:rPr lang="en-US" sz="2800"/>
              <a:t>на</a:t>
            </a:r>
            <a:r>
              <a:rPr lang="en-GB" sz="2800"/>
              <a:t> </a:t>
            </a:r>
            <a:r>
              <a:rPr lang="en-US" sz="2800"/>
              <a:t>питања</a:t>
            </a:r>
            <a:r>
              <a:rPr lang="en-GB" sz="2800"/>
              <a:t> </a:t>
            </a:r>
            <a:r>
              <a:rPr lang="en-US" sz="2800"/>
              <a:t>о</a:t>
            </a:r>
            <a:r>
              <a:rPr lang="en-GB" sz="2800"/>
              <a:t> </a:t>
            </a:r>
            <a:r>
              <a:rPr lang="en-US" sz="2800"/>
              <a:t>суицидалности</a:t>
            </a:r>
            <a:r>
              <a:rPr lang="en-GB" sz="2800"/>
              <a:t> </a:t>
            </a:r>
            <a:endParaRPr lang="en-US" sz="2800"/>
          </a:p>
          <a:p>
            <a:pPr eaLnBrk="1" hangingPunct="1"/>
            <a:r>
              <a:rPr lang="en-US" sz="2800"/>
              <a:t>Потиштеност</a:t>
            </a:r>
            <a:r>
              <a:rPr lang="en-GB" sz="2800"/>
              <a:t>, </a:t>
            </a:r>
            <a:r>
              <a:rPr lang="en-US" sz="2800"/>
              <a:t>очај</a:t>
            </a:r>
            <a:r>
              <a:rPr lang="en-GB" sz="2800"/>
              <a:t> </a:t>
            </a:r>
            <a:r>
              <a:rPr lang="en-US" sz="2800"/>
              <a:t>или</a:t>
            </a:r>
            <a:r>
              <a:rPr lang="en-GB" sz="2800"/>
              <a:t> </a:t>
            </a:r>
            <a:r>
              <a:rPr lang="en-US" sz="2800"/>
              <a:t>емоционална</a:t>
            </a:r>
            <a:r>
              <a:rPr lang="en-GB" sz="2800"/>
              <a:t> </a:t>
            </a:r>
            <a:r>
              <a:rPr lang="en-US" sz="2800"/>
              <a:t>хладноћа</a:t>
            </a:r>
            <a:r>
              <a:rPr lang="en-GB" sz="2800"/>
              <a:t> </a:t>
            </a:r>
            <a:endParaRPr lang="en-US" sz="2800"/>
          </a:p>
          <a:p>
            <a:pPr eaLnBrk="1" hangingPunct="1"/>
            <a:r>
              <a:rPr lang="en-US" sz="2800"/>
              <a:t>Бес</a:t>
            </a:r>
            <a:r>
              <a:rPr lang="en-GB" sz="2800"/>
              <a:t> </a:t>
            </a:r>
            <a:r>
              <a:rPr lang="en-US" sz="2800"/>
              <a:t>или</a:t>
            </a:r>
            <a:r>
              <a:rPr lang="en-GB" sz="2800"/>
              <a:t> </a:t>
            </a:r>
            <a:r>
              <a:rPr lang="en-US" sz="2800"/>
              <a:t>агитација</a:t>
            </a:r>
            <a:endParaRPr lang="en-GB" sz="2800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Процена суицидалне идеације</a:t>
            </a:r>
            <a:endParaRPr lang="en-GB"/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Процена</a:t>
            </a:r>
            <a:r>
              <a:rPr lang="en-GB"/>
              <a:t> </a:t>
            </a:r>
            <a:r>
              <a:rPr lang="en-US"/>
              <a:t>суицидалне</a:t>
            </a:r>
            <a:r>
              <a:rPr lang="en-GB"/>
              <a:t> </a:t>
            </a:r>
            <a:r>
              <a:rPr lang="en-US"/>
              <a:t>идеације</a:t>
            </a:r>
            <a:r>
              <a:rPr lang="en-GB"/>
              <a:t> (</a:t>
            </a:r>
            <a:r>
              <a:rPr lang="en-US"/>
              <a:t>од</a:t>
            </a:r>
            <a:r>
              <a:rPr lang="en-GB"/>
              <a:t> </a:t>
            </a:r>
            <a:r>
              <a:rPr lang="en-US"/>
              <a:t>општег</a:t>
            </a:r>
            <a:r>
              <a:rPr lang="en-GB"/>
              <a:t> </a:t>
            </a:r>
            <a:r>
              <a:rPr lang="en-US"/>
              <a:t>ка</a:t>
            </a:r>
            <a:r>
              <a:rPr lang="en-GB"/>
              <a:t> </a:t>
            </a:r>
            <a:r>
              <a:rPr lang="en-US"/>
              <a:t>специфичном</a:t>
            </a:r>
            <a:r>
              <a:rPr lang="en-GB"/>
              <a:t>): </a:t>
            </a:r>
            <a:endParaRPr lang="en-US"/>
          </a:p>
          <a:p>
            <a:pPr lvl="1" eaLnBrk="1" hangingPunct="1"/>
            <a:r>
              <a:rPr lang="en-US"/>
              <a:t>Да</a:t>
            </a:r>
            <a:r>
              <a:rPr lang="en-GB"/>
              <a:t> </a:t>
            </a:r>
            <a:r>
              <a:rPr lang="en-US"/>
              <a:t>ли</a:t>
            </a:r>
            <a:r>
              <a:rPr lang="en-GB"/>
              <a:t> </a:t>
            </a:r>
            <a:r>
              <a:rPr lang="en-US"/>
              <a:t>вам</a:t>
            </a:r>
            <a:r>
              <a:rPr lang="en-GB"/>
              <a:t> </a:t>
            </a:r>
            <a:r>
              <a:rPr lang="en-US"/>
              <a:t>се</a:t>
            </a:r>
            <a:r>
              <a:rPr lang="en-GB"/>
              <a:t> </a:t>
            </a:r>
            <a:r>
              <a:rPr lang="en-US"/>
              <a:t>чини</a:t>
            </a:r>
            <a:r>
              <a:rPr lang="en-GB"/>
              <a:t> </a:t>
            </a:r>
            <a:r>
              <a:rPr lang="en-US"/>
              <a:t>да</a:t>
            </a:r>
            <a:r>
              <a:rPr lang="en-GB"/>
              <a:t> </a:t>
            </a:r>
            <a:r>
              <a:rPr lang="en-US"/>
              <a:t>живот</a:t>
            </a:r>
            <a:r>
              <a:rPr lang="en-GB"/>
              <a:t> </a:t>
            </a:r>
            <a:r>
              <a:rPr lang="en-US"/>
              <a:t>није</a:t>
            </a:r>
            <a:r>
              <a:rPr lang="en-GB"/>
              <a:t> </a:t>
            </a:r>
            <a:r>
              <a:rPr lang="en-US"/>
              <a:t>вредно</a:t>
            </a:r>
            <a:r>
              <a:rPr lang="en-GB"/>
              <a:t> </a:t>
            </a:r>
            <a:r>
              <a:rPr lang="en-US"/>
              <a:t>живети</a:t>
            </a:r>
            <a:r>
              <a:rPr lang="en-GB"/>
              <a:t>?</a:t>
            </a:r>
            <a:endParaRPr lang="en-US"/>
          </a:p>
          <a:p>
            <a:pPr lvl="1" eaLnBrk="1" hangingPunct="1"/>
            <a:r>
              <a:rPr lang="en-US"/>
              <a:t>Да</a:t>
            </a:r>
            <a:r>
              <a:rPr lang="en-GB"/>
              <a:t> </a:t>
            </a:r>
            <a:r>
              <a:rPr lang="en-US"/>
              <a:t>ли</a:t>
            </a:r>
            <a:r>
              <a:rPr lang="en-GB"/>
              <a:t> </a:t>
            </a:r>
            <a:r>
              <a:rPr lang="en-US"/>
              <a:t>сте</a:t>
            </a:r>
            <a:r>
              <a:rPr lang="en-GB"/>
              <a:t> </a:t>
            </a:r>
            <a:r>
              <a:rPr lang="en-US"/>
              <a:t>имали</a:t>
            </a:r>
            <a:r>
              <a:rPr lang="en-GB"/>
              <a:t> </a:t>
            </a:r>
            <a:r>
              <a:rPr lang="en-US"/>
              <a:t>икада</a:t>
            </a:r>
            <a:r>
              <a:rPr lang="en-GB"/>
              <a:t> </a:t>
            </a:r>
            <a:r>
              <a:rPr lang="en-US"/>
              <a:t>мисли</a:t>
            </a:r>
            <a:r>
              <a:rPr lang="en-GB"/>
              <a:t> </a:t>
            </a:r>
            <a:r>
              <a:rPr lang="en-US"/>
              <a:t>да</a:t>
            </a:r>
            <a:r>
              <a:rPr lang="en-GB"/>
              <a:t> </a:t>
            </a:r>
            <a:r>
              <a:rPr lang="en-US"/>
              <a:t>више</a:t>
            </a:r>
            <a:r>
              <a:rPr lang="en-GB"/>
              <a:t> </a:t>
            </a:r>
            <a:r>
              <a:rPr lang="en-US"/>
              <a:t>није</a:t>
            </a:r>
            <a:r>
              <a:rPr lang="en-GB"/>
              <a:t> </a:t>
            </a:r>
            <a:r>
              <a:rPr lang="en-US"/>
              <a:t>вредно</a:t>
            </a:r>
            <a:r>
              <a:rPr lang="en-GB"/>
              <a:t> </a:t>
            </a:r>
            <a:r>
              <a:rPr lang="en-US"/>
              <a:t>живети</a:t>
            </a:r>
            <a:r>
              <a:rPr lang="en-GB"/>
              <a:t>? </a:t>
            </a:r>
            <a:endParaRPr lang="en-US"/>
          </a:p>
          <a:p>
            <a:pPr lvl="1" eaLnBrk="1" hangingPunct="1"/>
            <a:r>
              <a:rPr lang="en-US"/>
              <a:t>Да</a:t>
            </a:r>
            <a:r>
              <a:rPr lang="en-GB"/>
              <a:t> </a:t>
            </a:r>
            <a:r>
              <a:rPr lang="en-US"/>
              <a:t>ли</a:t>
            </a:r>
            <a:r>
              <a:rPr lang="en-GB"/>
              <a:t> </a:t>
            </a:r>
            <a:r>
              <a:rPr lang="en-US"/>
              <a:t>сте</a:t>
            </a:r>
            <a:r>
              <a:rPr lang="en-GB"/>
              <a:t> </a:t>
            </a:r>
            <a:r>
              <a:rPr lang="en-US"/>
              <a:t>икада</a:t>
            </a:r>
            <a:r>
              <a:rPr lang="en-GB"/>
              <a:t> </a:t>
            </a:r>
            <a:r>
              <a:rPr lang="en-US"/>
              <a:t>пожелели</a:t>
            </a:r>
            <a:r>
              <a:rPr lang="en-GB"/>
              <a:t> </a:t>
            </a:r>
            <a:r>
              <a:rPr lang="en-US"/>
              <a:t>да</a:t>
            </a:r>
            <a:r>
              <a:rPr lang="en-GB"/>
              <a:t> </a:t>
            </a:r>
            <a:r>
              <a:rPr lang="en-US"/>
              <a:t>сте</a:t>
            </a:r>
            <a:r>
              <a:rPr lang="en-GB"/>
              <a:t> </a:t>
            </a:r>
            <a:r>
              <a:rPr lang="en-US"/>
              <a:t>мртви</a:t>
            </a:r>
            <a:r>
              <a:rPr lang="en-GB"/>
              <a:t>? </a:t>
            </a:r>
            <a:endParaRPr lang="en-US"/>
          </a:p>
          <a:p>
            <a:pPr lvl="1" eaLnBrk="1" hangingPunct="1"/>
            <a:r>
              <a:rPr lang="en-US"/>
              <a:t>Да</a:t>
            </a:r>
            <a:r>
              <a:rPr lang="en-GB"/>
              <a:t> </a:t>
            </a:r>
            <a:r>
              <a:rPr lang="en-US"/>
              <a:t>ли</a:t>
            </a:r>
            <a:r>
              <a:rPr lang="en-GB"/>
              <a:t> </a:t>
            </a:r>
            <a:r>
              <a:rPr lang="en-US"/>
              <a:t>је</a:t>
            </a:r>
            <a:r>
              <a:rPr lang="en-GB"/>
              <a:t> </a:t>
            </a:r>
            <a:r>
              <a:rPr lang="en-US"/>
              <a:t>смрт</a:t>
            </a:r>
            <a:r>
              <a:rPr lang="en-GB"/>
              <a:t> </a:t>
            </a:r>
            <a:r>
              <a:rPr lang="en-US"/>
              <a:t>нешто</a:t>
            </a:r>
            <a:r>
              <a:rPr lang="en-GB"/>
              <a:t> </a:t>
            </a:r>
            <a:r>
              <a:rPr lang="en-US"/>
              <a:t>о</a:t>
            </a:r>
            <a:r>
              <a:rPr lang="en-GB"/>
              <a:t> </a:t>
            </a:r>
            <a:r>
              <a:rPr lang="en-US"/>
              <a:t>чему</a:t>
            </a:r>
            <a:r>
              <a:rPr lang="en-GB"/>
              <a:t> </a:t>
            </a:r>
            <a:r>
              <a:rPr lang="en-US"/>
              <a:t>сте</a:t>
            </a:r>
            <a:r>
              <a:rPr lang="en-GB"/>
              <a:t> </a:t>
            </a:r>
            <a:r>
              <a:rPr lang="en-US"/>
              <a:t>размишљали</a:t>
            </a:r>
            <a:r>
              <a:rPr lang="en-GB"/>
              <a:t> </a:t>
            </a:r>
            <a:r>
              <a:rPr lang="en-US"/>
              <a:t>у</a:t>
            </a:r>
            <a:r>
              <a:rPr lang="en-GB"/>
              <a:t> </a:t>
            </a:r>
            <a:r>
              <a:rPr lang="en-US"/>
              <a:t>скорашње</a:t>
            </a:r>
            <a:r>
              <a:rPr lang="en-GB"/>
              <a:t> </a:t>
            </a:r>
            <a:r>
              <a:rPr lang="en-US"/>
              <a:t>време</a:t>
            </a:r>
            <a:r>
              <a:rPr lang="en-GB"/>
              <a:t>? </a:t>
            </a:r>
            <a:endParaRPr lang="en-US"/>
          </a:p>
          <a:p>
            <a:pPr lvl="1" eaLnBrk="1" hangingPunct="1"/>
            <a:r>
              <a:rPr lang="en-US"/>
              <a:t>Да</a:t>
            </a:r>
            <a:r>
              <a:rPr lang="en-GB"/>
              <a:t> </a:t>
            </a:r>
            <a:r>
              <a:rPr lang="en-US"/>
              <a:t>ли</a:t>
            </a:r>
            <a:r>
              <a:rPr lang="en-GB"/>
              <a:t> </a:t>
            </a:r>
            <a:r>
              <a:rPr lang="en-US"/>
              <a:t>сте</a:t>
            </a:r>
            <a:r>
              <a:rPr lang="en-GB"/>
              <a:t> </a:t>
            </a:r>
            <a:r>
              <a:rPr lang="en-US"/>
              <a:t>икада</a:t>
            </a:r>
            <a:r>
              <a:rPr lang="en-GB"/>
              <a:t> </a:t>
            </a:r>
            <a:r>
              <a:rPr lang="en-US"/>
              <a:t>размишљали</a:t>
            </a:r>
            <a:r>
              <a:rPr lang="en-GB"/>
              <a:t> </a:t>
            </a:r>
            <a:r>
              <a:rPr lang="en-US"/>
              <a:t>да</a:t>
            </a:r>
            <a:r>
              <a:rPr lang="en-GB"/>
              <a:t> </a:t>
            </a:r>
            <a:r>
              <a:rPr lang="en-US"/>
              <a:t>окончате</a:t>
            </a:r>
            <a:r>
              <a:rPr lang="en-GB"/>
              <a:t> </a:t>
            </a:r>
            <a:r>
              <a:rPr lang="en-US"/>
              <a:t>живот</a:t>
            </a:r>
            <a:r>
              <a:rPr lang="en-GB"/>
              <a:t>? 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Процена суицидалних намера</a:t>
            </a:r>
            <a:endParaRPr lang="en-GB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 eaLnBrk="1" hangingPunct="1">
              <a:buFont typeface="Wingdings" pitchFamily="2" charset="2"/>
              <a:buChar char="Ø"/>
            </a:pPr>
            <a:r>
              <a:rPr lang="en-US"/>
              <a:t>Испитивање</a:t>
            </a:r>
            <a:r>
              <a:rPr lang="en-GB"/>
              <a:t> </a:t>
            </a:r>
            <a:r>
              <a:rPr lang="en-US"/>
              <a:t>када</a:t>
            </a:r>
            <a:r>
              <a:rPr lang="en-GB"/>
              <a:t>, </a:t>
            </a:r>
            <a:r>
              <a:rPr lang="en-US"/>
              <a:t>где</a:t>
            </a:r>
            <a:r>
              <a:rPr lang="en-GB"/>
              <a:t> </a:t>
            </a:r>
            <a:r>
              <a:rPr lang="en-US"/>
              <a:t>и</a:t>
            </a:r>
            <a:r>
              <a:rPr lang="en-GB"/>
              <a:t> </a:t>
            </a:r>
            <a:r>
              <a:rPr lang="en-US"/>
              <a:t>како</a:t>
            </a:r>
            <a:r>
              <a:rPr lang="en-GB"/>
              <a:t> </a:t>
            </a:r>
            <a:r>
              <a:rPr lang="en-US"/>
              <a:t>пацијент</a:t>
            </a:r>
            <a:r>
              <a:rPr lang="en-GB"/>
              <a:t> </a:t>
            </a:r>
            <a:r>
              <a:rPr lang="en-US"/>
              <a:t>намерава</a:t>
            </a:r>
            <a:r>
              <a:rPr lang="en-GB"/>
              <a:t> </a:t>
            </a:r>
            <a:r>
              <a:rPr lang="en-US"/>
              <a:t>или</a:t>
            </a:r>
            <a:r>
              <a:rPr lang="en-GB"/>
              <a:t> </a:t>
            </a:r>
            <a:r>
              <a:rPr lang="en-US"/>
              <a:t>је</a:t>
            </a:r>
            <a:r>
              <a:rPr lang="en-GB"/>
              <a:t> </a:t>
            </a:r>
            <a:r>
              <a:rPr lang="en-US"/>
              <a:t>намеравао</a:t>
            </a:r>
            <a:r>
              <a:rPr lang="en-GB"/>
              <a:t> </a:t>
            </a:r>
            <a:r>
              <a:rPr lang="en-US"/>
              <a:t>да</a:t>
            </a:r>
            <a:r>
              <a:rPr lang="en-GB"/>
              <a:t> </a:t>
            </a:r>
            <a:r>
              <a:rPr lang="en-US"/>
              <a:t>се</a:t>
            </a:r>
            <a:r>
              <a:rPr lang="en-GB"/>
              <a:t> </a:t>
            </a:r>
            <a:r>
              <a:rPr lang="en-US"/>
              <a:t>убије</a:t>
            </a:r>
            <a:r>
              <a:rPr lang="en-GB"/>
              <a:t> </a:t>
            </a:r>
            <a:endParaRPr lang="en-US"/>
          </a:p>
          <a:p>
            <a:pPr marL="342900" lvl="1" indent="-342900" eaLnBrk="1" hangingPunct="1">
              <a:buFont typeface="Wingdings" pitchFamily="2" charset="2"/>
              <a:buChar char="Ø"/>
            </a:pPr>
            <a:r>
              <a:rPr lang="en-US"/>
              <a:t>Испитивање</a:t>
            </a:r>
            <a:r>
              <a:rPr lang="en-GB"/>
              <a:t> </a:t>
            </a:r>
            <a:r>
              <a:rPr lang="en-US"/>
              <a:t>о</a:t>
            </a:r>
            <a:r>
              <a:rPr lang="en-GB"/>
              <a:t> </a:t>
            </a:r>
            <a:r>
              <a:rPr lang="en-US"/>
              <a:t>доступности</a:t>
            </a:r>
            <a:r>
              <a:rPr lang="en-GB"/>
              <a:t> </a:t>
            </a:r>
            <a:r>
              <a:rPr lang="en-US"/>
              <a:t>средстава</a:t>
            </a:r>
            <a:r>
              <a:rPr lang="en-GB"/>
              <a:t> </a:t>
            </a:r>
            <a:r>
              <a:rPr lang="en-US"/>
              <a:t>за</a:t>
            </a:r>
            <a:r>
              <a:rPr lang="en-GB"/>
              <a:t> </a:t>
            </a:r>
            <a:r>
              <a:rPr lang="en-US"/>
              <a:t>извршење</a:t>
            </a:r>
          </a:p>
          <a:p>
            <a:pPr marL="342900" lvl="1" indent="-342900" eaLnBrk="1" hangingPunct="1">
              <a:buFont typeface="Wingdings" pitchFamily="2" charset="2"/>
              <a:buChar char="Ø"/>
            </a:pPr>
            <a:r>
              <a:rPr lang="en-US"/>
              <a:t>Испитивање</a:t>
            </a:r>
            <a:r>
              <a:rPr lang="en-GB"/>
              <a:t> </a:t>
            </a:r>
            <a:r>
              <a:rPr lang="en-US"/>
              <a:t>веровања</a:t>
            </a:r>
            <a:r>
              <a:rPr lang="en-GB"/>
              <a:t> </a:t>
            </a:r>
            <a:r>
              <a:rPr lang="en-US"/>
              <a:t>у</a:t>
            </a:r>
            <a:r>
              <a:rPr lang="en-GB"/>
              <a:t> </a:t>
            </a:r>
            <a:r>
              <a:rPr lang="en-US"/>
              <a:t>леталност</a:t>
            </a:r>
            <a:r>
              <a:rPr lang="en-GB"/>
              <a:t> </a:t>
            </a:r>
            <a:r>
              <a:rPr lang="en-US"/>
              <a:t>метода</a:t>
            </a:r>
            <a:r>
              <a:rPr lang="en-GB"/>
              <a:t>, </a:t>
            </a:r>
            <a:r>
              <a:rPr lang="en-US"/>
              <a:t>шанси</a:t>
            </a:r>
            <a:r>
              <a:rPr lang="en-GB"/>
              <a:t> </a:t>
            </a:r>
            <a:r>
              <a:rPr lang="en-US"/>
              <a:t>за</a:t>
            </a:r>
            <a:r>
              <a:rPr lang="en-GB"/>
              <a:t> </a:t>
            </a:r>
            <a:r>
              <a:rPr lang="en-US"/>
              <a:t>преживљавање</a:t>
            </a:r>
            <a:r>
              <a:rPr lang="en-GB"/>
              <a:t> </a:t>
            </a:r>
            <a:endParaRPr lang="en-US"/>
          </a:p>
          <a:p>
            <a:pPr marL="342900" lvl="1" indent="-342900" eaLnBrk="1" hangingPunct="1">
              <a:buFont typeface="Wingdings" pitchFamily="2" charset="2"/>
              <a:buChar char="Ø"/>
            </a:pPr>
            <a:r>
              <a:rPr lang="en-US"/>
              <a:t>Испланираност</a:t>
            </a:r>
            <a:r>
              <a:rPr lang="en-GB"/>
              <a:t> </a:t>
            </a:r>
            <a:r>
              <a:rPr lang="en-US"/>
              <a:t>редоследа</a:t>
            </a:r>
            <a:r>
              <a:rPr lang="en-GB"/>
              <a:t> </a:t>
            </a:r>
            <a:r>
              <a:rPr lang="en-US"/>
              <a:t>поступака</a:t>
            </a:r>
          </a:p>
          <a:p>
            <a:pPr marL="342900" lvl="1" indent="-342900" eaLnBrk="1" hangingPunct="1">
              <a:buFont typeface="Wingdings" pitchFamily="2" charset="2"/>
              <a:buChar char="Ø"/>
            </a:pPr>
            <a:r>
              <a:rPr lang="en-US"/>
              <a:t>Припремљености</a:t>
            </a:r>
            <a:r>
              <a:rPr lang="en-GB"/>
              <a:t> </a:t>
            </a:r>
            <a:r>
              <a:rPr lang="en-US"/>
              <a:t>за</a:t>
            </a:r>
            <a:r>
              <a:rPr lang="en-GB"/>
              <a:t> </a:t>
            </a:r>
            <a:r>
              <a:rPr lang="en-US"/>
              <a:t>смрт</a:t>
            </a:r>
            <a:endParaRPr lang="en-GB"/>
          </a:p>
          <a:p>
            <a:pPr marL="342900" lvl="1" indent="-342900" eaLnBrk="1" hangingPunct="1"/>
            <a:endParaRPr lang="en-GB"/>
          </a:p>
          <a:p>
            <a:pPr eaLnBrk="1" hangingPunct="1"/>
            <a:endParaRPr lang="en-GB" sz="2800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Процена мотивације за самоубиством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Процена</a:t>
            </a:r>
            <a:r>
              <a:rPr lang="en-GB" dirty="0"/>
              <a:t> </a:t>
            </a:r>
            <a:r>
              <a:rPr lang="sr-Cyrl-RS" dirty="0"/>
              <a:t>мотивације</a:t>
            </a:r>
            <a:r>
              <a:rPr lang="en-GB" dirty="0"/>
              <a:t> </a:t>
            </a:r>
            <a:r>
              <a:rPr lang="sr-Cyrl-RS" dirty="0"/>
              <a:t>за</a:t>
            </a:r>
            <a:r>
              <a:rPr lang="en-GB" dirty="0"/>
              <a:t> </a:t>
            </a:r>
            <a:r>
              <a:rPr lang="sr-Cyrl-RS" dirty="0"/>
              <a:t>самоубиством</a:t>
            </a:r>
            <a:r>
              <a:rPr lang="en-GB" dirty="0"/>
              <a:t> (</a:t>
            </a:r>
            <a:r>
              <a:rPr lang="sr-Cyrl-RS" dirty="0"/>
              <a:t>зашто</a:t>
            </a:r>
            <a:r>
              <a:rPr lang="en-GB" dirty="0"/>
              <a:t> </a:t>
            </a:r>
            <a:r>
              <a:rPr lang="sr-Cyrl-RS" dirty="0"/>
              <a:t>суицид и</a:t>
            </a:r>
            <a:r>
              <a:rPr lang="en-GB" dirty="0"/>
              <a:t> </a:t>
            </a:r>
            <a:r>
              <a:rPr lang="sr-Cyrl-RS" dirty="0"/>
              <a:t>зашто</a:t>
            </a:r>
            <a:r>
              <a:rPr lang="en-GB" dirty="0"/>
              <a:t> </a:t>
            </a:r>
            <a:r>
              <a:rPr lang="sr-Cyrl-RS" dirty="0"/>
              <a:t>сада</a:t>
            </a:r>
            <a:r>
              <a:rPr lang="en-GB" dirty="0"/>
              <a:t>?)</a:t>
            </a:r>
            <a:endParaRPr lang="sr-Cyrl-RS" dirty="0"/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RS" dirty="0"/>
              <a:t>Бес</a:t>
            </a:r>
            <a:r>
              <a:rPr lang="en-GB" dirty="0"/>
              <a:t> </a:t>
            </a:r>
            <a:r>
              <a:rPr lang="sr-Cyrl-RS" dirty="0"/>
              <a:t>према</a:t>
            </a:r>
            <a:r>
              <a:rPr lang="en-GB" dirty="0"/>
              <a:t> </a:t>
            </a:r>
            <a:r>
              <a:rPr lang="sr-Cyrl-RS" dirty="0"/>
              <a:t>другој</a:t>
            </a:r>
            <a:r>
              <a:rPr lang="en-GB" dirty="0"/>
              <a:t> </a:t>
            </a:r>
            <a:r>
              <a:rPr lang="sr-Cyrl-RS" dirty="0"/>
              <a:t>особи</a:t>
            </a:r>
            <a:r>
              <a:rPr lang="en-GB" dirty="0"/>
              <a:t> </a:t>
            </a:r>
            <a:endParaRPr lang="sr-Cyrl-RS" dirty="0"/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RS" dirty="0"/>
              <a:t>Бекство</a:t>
            </a:r>
            <a:r>
              <a:rPr lang="en-GB" dirty="0"/>
              <a:t> </a:t>
            </a:r>
            <a:r>
              <a:rPr lang="sr-Cyrl-RS" dirty="0"/>
              <a:t>од</a:t>
            </a:r>
            <a:r>
              <a:rPr lang="en-GB" dirty="0"/>
              <a:t> </a:t>
            </a:r>
            <a:r>
              <a:rPr lang="sr-Cyrl-RS" dirty="0"/>
              <a:t>патње</a:t>
            </a:r>
            <a:r>
              <a:rPr lang="en-GB" dirty="0"/>
              <a:t> </a:t>
            </a:r>
            <a:endParaRPr lang="sr-Cyrl-RS" dirty="0"/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RS" dirty="0"/>
              <a:t>Жеља</a:t>
            </a:r>
            <a:r>
              <a:rPr lang="en-GB" dirty="0"/>
              <a:t> </a:t>
            </a:r>
            <a:r>
              <a:rPr lang="sr-Cyrl-RS" dirty="0"/>
              <a:t>са</a:t>
            </a:r>
            <a:r>
              <a:rPr lang="en-GB" dirty="0"/>
              <a:t> </a:t>
            </a:r>
            <a:r>
              <a:rPr lang="sr-Cyrl-RS" dirty="0"/>
              <a:t>поновним</a:t>
            </a:r>
            <a:r>
              <a:rPr lang="en-GB" dirty="0"/>
              <a:t> </a:t>
            </a:r>
            <a:r>
              <a:rPr lang="sr-Cyrl-RS" dirty="0"/>
              <a:t>сједињавањем</a:t>
            </a:r>
            <a:r>
              <a:rPr lang="en-GB" dirty="0"/>
              <a:t> </a:t>
            </a:r>
            <a:r>
              <a:rPr lang="sr-Cyrl-RS" dirty="0"/>
              <a:t>са</a:t>
            </a:r>
            <a:r>
              <a:rPr lang="en-GB" dirty="0"/>
              <a:t> </a:t>
            </a:r>
            <a:r>
              <a:rPr lang="sr-Cyrl-RS" dirty="0"/>
              <a:t>вољеном</a:t>
            </a:r>
            <a:r>
              <a:rPr lang="en-GB" dirty="0"/>
              <a:t> </a:t>
            </a:r>
            <a:r>
              <a:rPr lang="sr-Cyrl-RS" dirty="0"/>
              <a:t>особом</a:t>
            </a:r>
            <a:r>
              <a:rPr lang="en-GB" dirty="0"/>
              <a:t> </a:t>
            </a:r>
            <a:endParaRPr lang="sr-Cyrl-RS" dirty="0"/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RS" dirty="0"/>
              <a:t>Беспомоћност</a:t>
            </a:r>
            <a:r>
              <a:rPr lang="en-GB" dirty="0"/>
              <a:t> </a:t>
            </a:r>
            <a:endParaRPr lang="sr-Cyrl-RS" dirty="0"/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RS" dirty="0"/>
              <a:t>Скорашњи</a:t>
            </a:r>
            <a:r>
              <a:rPr lang="en-GB" dirty="0"/>
              <a:t> </a:t>
            </a:r>
            <a:r>
              <a:rPr lang="sr-Cyrl-RS" dirty="0"/>
              <a:t>раскид</a:t>
            </a:r>
            <a:r>
              <a:rPr lang="en-GB" dirty="0"/>
              <a:t> (</a:t>
            </a:r>
            <a:r>
              <a:rPr lang="sr-Cyrl-RS" dirty="0"/>
              <a:t>губитак</a:t>
            </a:r>
            <a:r>
              <a:rPr lang="en-GB" dirty="0"/>
              <a:t>) </a:t>
            </a:r>
            <a:r>
              <a:rPr lang="sr-Cyrl-RS" dirty="0"/>
              <a:t>емоционалне</a:t>
            </a:r>
            <a:r>
              <a:rPr lang="en-GB" dirty="0"/>
              <a:t> </a:t>
            </a:r>
            <a:r>
              <a:rPr lang="sr-Cyrl-RS" dirty="0"/>
              <a:t>везе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RS" dirty="0"/>
              <a:t>Осрамоћење</a:t>
            </a:r>
            <a:r>
              <a:rPr lang="en-GB" dirty="0"/>
              <a:t> </a:t>
            </a:r>
            <a:r>
              <a:rPr lang="sr-Cyrl-RS" dirty="0"/>
              <a:t>или</a:t>
            </a:r>
            <a:r>
              <a:rPr lang="en-GB" dirty="0"/>
              <a:t> </a:t>
            </a:r>
            <a:r>
              <a:rPr lang="sr-Cyrl-RS" dirty="0"/>
              <a:t>понижење</a:t>
            </a:r>
            <a:r>
              <a:rPr lang="en-GB" dirty="0"/>
              <a:t> </a:t>
            </a:r>
            <a:endParaRPr lang="sr-Cyrl-RS" dirty="0"/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RS" dirty="0"/>
              <a:t>Манипулација</a:t>
            </a:r>
            <a:r>
              <a:rPr lang="en-GB" dirty="0"/>
              <a:t> (</a:t>
            </a:r>
            <a:r>
              <a:rPr lang="sr-Cyrl-RS" dirty="0"/>
              <a:t>секундарна</a:t>
            </a:r>
            <a:r>
              <a:rPr lang="en-GB" dirty="0"/>
              <a:t> </a:t>
            </a:r>
            <a:r>
              <a:rPr lang="sr-Cyrl-RS" dirty="0"/>
              <a:t>добит</a:t>
            </a:r>
            <a:r>
              <a:rPr lang="en-GB" dirty="0"/>
              <a:t>, </a:t>
            </a:r>
            <a:r>
              <a:rPr lang="sr-Cyrl-RS" dirty="0"/>
              <a:t>театрално</a:t>
            </a:r>
            <a:r>
              <a:rPr lang="en-GB" dirty="0"/>
              <a:t> </a:t>
            </a:r>
            <a:r>
              <a:rPr lang="sr-Cyrl-RS" dirty="0"/>
              <a:t>у</a:t>
            </a:r>
            <a:r>
              <a:rPr lang="en-GB" dirty="0"/>
              <a:t> </a:t>
            </a:r>
            <a:r>
              <a:rPr lang="sr-Cyrl-RS" dirty="0"/>
              <a:t>присуству</a:t>
            </a:r>
            <a:r>
              <a:rPr lang="en-GB" dirty="0"/>
              <a:t> </a:t>
            </a:r>
            <a:r>
              <a:rPr lang="sr-Cyrl-RS" dirty="0"/>
              <a:t>одређене</a:t>
            </a:r>
            <a:r>
              <a:rPr lang="en-GB" dirty="0"/>
              <a:t> </a:t>
            </a:r>
            <a:r>
              <a:rPr lang="sr-Cyrl-RS" dirty="0"/>
              <a:t>особе</a:t>
            </a:r>
            <a:r>
              <a:rPr lang="en-GB" dirty="0"/>
              <a:t>)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Евалуација фактора суицидалности</a:t>
            </a:r>
            <a:endParaRPr lang="en-GB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 Дијагноза или симптоми менталног поремећаја:</a:t>
            </a:r>
          </a:p>
          <a:p>
            <a:pPr lvl="1"/>
            <a:r>
              <a:rPr lang="en-US"/>
              <a:t>императивне</a:t>
            </a:r>
            <a:r>
              <a:rPr lang="en-GB"/>
              <a:t> </a:t>
            </a:r>
            <a:r>
              <a:rPr lang="en-US"/>
              <a:t>халуцинације</a:t>
            </a:r>
          </a:p>
          <a:p>
            <a:pPr lvl="1"/>
            <a:r>
              <a:rPr lang="en-US"/>
              <a:t>изразита</a:t>
            </a:r>
            <a:r>
              <a:rPr lang="en-GB"/>
              <a:t> </a:t>
            </a:r>
            <a:r>
              <a:rPr lang="en-US"/>
              <a:t>анксиозност</a:t>
            </a:r>
          </a:p>
          <a:p>
            <a:pPr lvl="1"/>
            <a:r>
              <a:rPr lang="en-US"/>
              <a:t>беспомоћност</a:t>
            </a:r>
          </a:p>
          <a:p>
            <a:pPr lvl="1"/>
            <a:r>
              <a:rPr lang="en-US"/>
              <a:t>импулсивност</a:t>
            </a:r>
          </a:p>
          <a:p>
            <a:pPr lvl="1"/>
            <a:r>
              <a:rPr lang="en-US"/>
              <a:t>агресивност</a:t>
            </a:r>
          </a:p>
          <a:p>
            <a:pPr lvl="1"/>
            <a:r>
              <a:rPr lang="en-US"/>
              <a:t>дисфорија</a:t>
            </a:r>
          </a:p>
          <a:p>
            <a:pPr lvl="1"/>
            <a:r>
              <a:rPr lang="en-US"/>
              <a:t>депресија</a:t>
            </a:r>
          </a:p>
          <a:p>
            <a:endParaRPr lang="en-GB"/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Евалуација фактора суицидалности</a:t>
            </a:r>
            <a:endParaRPr lang="en-GB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Медицинска</a:t>
            </a:r>
            <a:r>
              <a:rPr lang="en-GB"/>
              <a:t> </a:t>
            </a:r>
            <a:r>
              <a:rPr lang="en-US"/>
              <a:t>историја:</a:t>
            </a:r>
          </a:p>
          <a:p>
            <a:pPr lvl="1"/>
            <a:r>
              <a:rPr lang="en-US"/>
              <a:t>хронилчна болест</a:t>
            </a:r>
          </a:p>
          <a:p>
            <a:pPr lvl="1"/>
            <a:r>
              <a:rPr lang="en-US"/>
              <a:t>бол</a:t>
            </a:r>
          </a:p>
          <a:p>
            <a:pPr lvl="1"/>
            <a:r>
              <a:rPr lang="en-US"/>
              <a:t>зависност</a:t>
            </a:r>
            <a:r>
              <a:rPr lang="en-GB"/>
              <a:t> </a:t>
            </a:r>
            <a:r>
              <a:rPr lang="en-US"/>
              <a:t>од</a:t>
            </a:r>
            <a:r>
              <a:rPr lang="en-GB"/>
              <a:t> </a:t>
            </a:r>
            <a:r>
              <a:rPr lang="en-US"/>
              <a:t>других</a:t>
            </a:r>
          </a:p>
          <a:p>
            <a:pPr lvl="1"/>
            <a:r>
              <a:rPr lang="en-US"/>
              <a:t>губитак</a:t>
            </a:r>
            <a:r>
              <a:rPr lang="en-GB"/>
              <a:t> </a:t>
            </a:r>
            <a:r>
              <a:rPr lang="en-US"/>
              <a:t>вида</a:t>
            </a:r>
            <a:r>
              <a:rPr lang="en-GB"/>
              <a:t> </a:t>
            </a:r>
            <a:r>
              <a:rPr lang="en-US"/>
              <a:t>и</a:t>
            </a:r>
            <a:r>
              <a:rPr lang="en-GB"/>
              <a:t> </a:t>
            </a:r>
            <a:r>
              <a:rPr lang="en-US"/>
              <a:t>слуха</a:t>
            </a:r>
          </a:p>
          <a:p>
            <a:pPr lvl="1"/>
            <a:r>
              <a:rPr lang="en-US"/>
              <a:t>унакажење</a:t>
            </a:r>
          </a:p>
          <a:p>
            <a:pPr lvl="1"/>
            <a:r>
              <a:rPr lang="en-US"/>
              <a:t>неуролошке</a:t>
            </a:r>
            <a:r>
              <a:rPr lang="en-GB"/>
              <a:t> </a:t>
            </a:r>
            <a:r>
              <a:rPr lang="en-US"/>
              <a:t>болести</a:t>
            </a:r>
            <a:r>
              <a:rPr lang="en-GB"/>
              <a:t> </a:t>
            </a:r>
            <a:endParaRPr lang="en-US"/>
          </a:p>
          <a:p>
            <a:pPr>
              <a:buFont typeface="Wingdings" pitchFamily="2" charset="2"/>
              <a:buNone/>
            </a:pPr>
            <a:endParaRPr lang="en-GB"/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Евалуација фактора суицидалности</a:t>
            </a:r>
            <a:endParaRPr lang="en-GB"/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Породична</a:t>
            </a:r>
            <a:r>
              <a:rPr lang="en-GB"/>
              <a:t> </a:t>
            </a:r>
            <a:r>
              <a:rPr lang="en-US"/>
              <a:t>историја:</a:t>
            </a:r>
          </a:p>
          <a:p>
            <a:pPr lvl="1"/>
            <a:r>
              <a:rPr lang="en-US"/>
              <a:t>суицидалност</a:t>
            </a:r>
          </a:p>
          <a:p>
            <a:pPr lvl="1"/>
            <a:r>
              <a:rPr lang="en-US"/>
              <a:t>ментални</a:t>
            </a:r>
            <a:r>
              <a:rPr lang="en-GB"/>
              <a:t> </a:t>
            </a:r>
            <a:r>
              <a:rPr lang="en-US"/>
              <a:t>поремећаји</a:t>
            </a:r>
          </a:p>
          <a:p>
            <a:pPr lvl="1"/>
            <a:r>
              <a:rPr lang="en-US"/>
              <a:t>употреба</a:t>
            </a:r>
            <a:r>
              <a:rPr lang="en-GB"/>
              <a:t> </a:t>
            </a:r>
            <a:r>
              <a:rPr lang="en-US"/>
              <a:t>ПАС</a:t>
            </a:r>
          </a:p>
          <a:p>
            <a:pPr lvl="1"/>
            <a:r>
              <a:rPr lang="en-US"/>
              <a:t>породично</a:t>
            </a:r>
            <a:r>
              <a:rPr lang="en-GB"/>
              <a:t> </a:t>
            </a:r>
            <a:r>
              <a:rPr lang="en-US"/>
              <a:t>насиље</a:t>
            </a:r>
          </a:p>
          <a:p>
            <a:endParaRPr lang="en-GB"/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Евалуација фактора суицидалности</a:t>
            </a:r>
            <a:endParaRPr lang="en-GB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Психосоцијална</a:t>
            </a:r>
            <a:r>
              <a:rPr lang="en-GB"/>
              <a:t> </a:t>
            </a:r>
            <a:r>
              <a:rPr lang="en-US"/>
              <a:t>историја:</a:t>
            </a:r>
          </a:p>
          <a:p>
            <a:pPr lvl="1"/>
            <a:r>
              <a:rPr lang="en-US"/>
              <a:t>делинеација</a:t>
            </a:r>
            <a:r>
              <a:rPr lang="en-GB"/>
              <a:t> </a:t>
            </a:r>
            <a:r>
              <a:rPr lang="en-US"/>
              <a:t>постојања</a:t>
            </a:r>
            <a:r>
              <a:rPr lang="en-GB"/>
              <a:t> </a:t>
            </a:r>
            <a:r>
              <a:rPr lang="en-US"/>
              <a:t>или</a:t>
            </a:r>
            <a:r>
              <a:rPr lang="en-GB"/>
              <a:t> </a:t>
            </a:r>
            <a:r>
              <a:rPr lang="en-US"/>
              <a:t>одсуства</a:t>
            </a:r>
            <a:r>
              <a:rPr lang="en-GB"/>
              <a:t> </a:t>
            </a:r>
            <a:r>
              <a:rPr lang="en-US"/>
              <a:t>екстерне</a:t>
            </a:r>
            <a:r>
              <a:rPr lang="en-GB"/>
              <a:t> </a:t>
            </a:r>
            <a:r>
              <a:rPr lang="en-US"/>
              <a:t>подршке</a:t>
            </a:r>
            <a:r>
              <a:rPr lang="en-GB"/>
              <a:t> </a:t>
            </a:r>
            <a:r>
              <a:rPr lang="en-US"/>
              <a:t>или</a:t>
            </a:r>
            <a:r>
              <a:rPr lang="en-GB"/>
              <a:t> </a:t>
            </a:r>
            <a:r>
              <a:rPr lang="en-US"/>
              <a:t>стресора</a:t>
            </a:r>
            <a:r>
              <a:rPr lang="en-GB"/>
              <a:t> </a:t>
            </a:r>
            <a:r>
              <a:rPr lang="en-US"/>
              <a:t>у</a:t>
            </a:r>
            <a:r>
              <a:rPr lang="en-GB"/>
              <a:t> </a:t>
            </a:r>
            <a:r>
              <a:rPr lang="en-US"/>
              <a:t>кући</a:t>
            </a:r>
            <a:r>
              <a:rPr lang="en-GB"/>
              <a:t>, </a:t>
            </a:r>
            <a:r>
              <a:rPr lang="en-US"/>
              <a:t>у</a:t>
            </a:r>
            <a:r>
              <a:rPr lang="en-GB"/>
              <a:t> </a:t>
            </a:r>
            <a:r>
              <a:rPr lang="en-US"/>
              <a:t>школи</a:t>
            </a:r>
            <a:r>
              <a:rPr lang="en-GB"/>
              <a:t>, </a:t>
            </a:r>
            <a:r>
              <a:rPr lang="en-US"/>
              <a:t>на</a:t>
            </a:r>
            <a:r>
              <a:rPr lang="en-GB"/>
              <a:t> </a:t>
            </a:r>
            <a:r>
              <a:rPr lang="en-US"/>
              <a:t>послу</a:t>
            </a:r>
            <a:r>
              <a:rPr lang="en-GB"/>
              <a:t>, </a:t>
            </a:r>
            <a:r>
              <a:rPr lang="en-US"/>
              <a:t>у</a:t>
            </a:r>
            <a:r>
              <a:rPr lang="en-GB"/>
              <a:t> </a:t>
            </a:r>
            <a:r>
              <a:rPr lang="en-US"/>
              <a:t>цркви</a:t>
            </a:r>
            <a:r>
              <a:rPr lang="en-GB"/>
              <a:t>, </a:t>
            </a:r>
            <a:r>
              <a:rPr lang="en-US"/>
              <a:t>болници</a:t>
            </a:r>
            <a:r>
              <a:rPr lang="en-GB"/>
              <a:t>, </a:t>
            </a:r>
            <a:r>
              <a:rPr lang="en-US"/>
              <a:t>комшилуку</a:t>
            </a:r>
            <a:r>
              <a:rPr lang="en-GB"/>
              <a:t>, </a:t>
            </a:r>
            <a:r>
              <a:rPr lang="en-US"/>
              <a:t>заједници</a:t>
            </a:r>
          </a:p>
          <a:p>
            <a:pPr lvl="1"/>
            <a:r>
              <a:rPr lang="en-US"/>
              <a:t>губици</a:t>
            </a:r>
            <a:r>
              <a:rPr lang="en-GB"/>
              <a:t> </a:t>
            </a:r>
            <a:r>
              <a:rPr lang="en-US"/>
              <a:t>у</a:t>
            </a:r>
            <a:r>
              <a:rPr lang="en-GB"/>
              <a:t> </a:t>
            </a:r>
            <a:r>
              <a:rPr lang="en-US"/>
              <a:t>интерперсоналним</a:t>
            </a:r>
            <a:r>
              <a:rPr lang="en-GB"/>
              <a:t> </a:t>
            </a:r>
            <a:r>
              <a:rPr lang="en-US"/>
              <a:t>односима</a:t>
            </a:r>
          </a:p>
          <a:p>
            <a:pPr lvl="1"/>
            <a:r>
              <a:rPr lang="en-US"/>
              <a:t>финансијске</a:t>
            </a:r>
            <a:r>
              <a:rPr lang="en-GB"/>
              <a:t> </a:t>
            </a:r>
            <a:r>
              <a:rPr lang="en-US"/>
              <a:t>тешкоће</a:t>
            </a:r>
          </a:p>
          <a:p>
            <a:pPr lvl="1"/>
            <a:r>
              <a:rPr lang="en-US"/>
              <a:t>промене</a:t>
            </a:r>
            <a:r>
              <a:rPr lang="en-GB"/>
              <a:t> </a:t>
            </a:r>
            <a:r>
              <a:rPr lang="en-US"/>
              <a:t>друштвеног</a:t>
            </a:r>
            <a:r>
              <a:rPr lang="en-GB"/>
              <a:t> </a:t>
            </a:r>
            <a:r>
              <a:rPr lang="en-US"/>
              <a:t>статуса</a:t>
            </a:r>
          </a:p>
          <a:p>
            <a:pPr lvl="1"/>
            <a:r>
              <a:rPr lang="en-US"/>
              <a:t>распад</a:t>
            </a:r>
            <a:r>
              <a:rPr lang="en-GB"/>
              <a:t> </a:t>
            </a:r>
            <a:r>
              <a:rPr lang="en-US"/>
              <a:t>породице</a:t>
            </a:r>
          </a:p>
          <a:p>
            <a:pPr lvl="1"/>
            <a:r>
              <a:rPr lang="en-US"/>
              <a:t>трпљење</a:t>
            </a:r>
            <a:r>
              <a:rPr lang="en-GB"/>
              <a:t> </a:t>
            </a:r>
            <a:r>
              <a:rPr lang="en-US"/>
              <a:t>насиља</a:t>
            </a:r>
          </a:p>
          <a:p>
            <a:pPr lvl="1"/>
            <a:r>
              <a:rPr lang="en-US"/>
              <a:t>понижавајуће</a:t>
            </a:r>
            <a:r>
              <a:rPr lang="en-GB"/>
              <a:t> </a:t>
            </a:r>
            <a:r>
              <a:rPr lang="en-US"/>
              <a:t>околности</a:t>
            </a:r>
            <a:r>
              <a:rPr lang="en-GB"/>
              <a:t> </a:t>
            </a:r>
            <a:endParaRPr lang="en-US"/>
          </a:p>
          <a:p>
            <a:endParaRPr lang="en-GB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87"/>
          </a:xfrm>
        </p:spPr>
        <p:txBody>
          <a:bodyPr/>
          <a:lstStyle/>
          <a:p>
            <a:pPr eaLnBrk="1" hangingPunct="1"/>
            <a:r>
              <a:rPr lang="en-US"/>
              <a:t>Суицидалност</a:t>
            </a:r>
            <a:endParaRPr lang="en-GB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785813"/>
            <a:ext cx="8686800" cy="5340350"/>
          </a:xfrm>
        </p:spPr>
        <p:txBody>
          <a:bodyPr/>
          <a:lstStyle/>
          <a:p>
            <a:pPr eaLnBrk="1" hangingPunct="1"/>
            <a:r>
              <a:rPr lang="en-US" sz="2200"/>
              <a:t>Значајан</a:t>
            </a:r>
            <a:r>
              <a:rPr lang="en-GB" sz="2200"/>
              <a:t> </a:t>
            </a:r>
            <a:r>
              <a:rPr lang="en-US" sz="2200"/>
              <a:t>јавни</a:t>
            </a:r>
            <a:r>
              <a:rPr lang="en-GB" sz="2200"/>
              <a:t> </a:t>
            </a:r>
            <a:r>
              <a:rPr lang="en-US" sz="2200"/>
              <a:t>здравствени</a:t>
            </a:r>
            <a:r>
              <a:rPr lang="en-GB" sz="2200"/>
              <a:t> </a:t>
            </a:r>
            <a:r>
              <a:rPr lang="en-US" sz="2200"/>
              <a:t>проблем</a:t>
            </a:r>
            <a:r>
              <a:rPr lang="en-GB" sz="2200"/>
              <a:t> </a:t>
            </a:r>
            <a:r>
              <a:rPr lang="en-US" sz="2200"/>
              <a:t>широм</a:t>
            </a:r>
            <a:r>
              <a:rPr lang="en-GB" sz="2200"/>
              <a:t> </a:t>
            </a:r>
            <a:r>
              <a:rPr lang="en-US" sz="2200"/>
              <a:t>света</a:t>
            </a:r>
            <a:r>
              <a:rPr lang="en-GB" sz="2200"/>
              <a:t> </a:t>
            </a:r>
            <a:endParaRPr lang="en-US" sz="2200"/>
          </a:p>
          <a:p>
            <a:pPr eaLnBrk="1" hangingPunct="1"/>
            <a:r>
              <a:rPr lang="en-GB" sz="2200"/>
              <a:t>10-15 </a:t>
            </a:r>
            <a:r>
              <a:rPr lang="en-US" sz="2200"/>
              <a:t>смрти</a:t>
            </a:r>
            <a:r>
              <a:rPr lang="en-GB" sz="2200"/>
              <a:t> </a:t>
            </a:r>
            <a:r>
              <a:rPr lang="en-US" sz="2200"/>
              <a:t>на</a:t>
            </a:r>
            <a:r>
              <a:rPr lang="en-GB" sz="2200"/>
              <a:t> 100</a:t>
            </a:r>
            <a:r>
              <a:rPr lang="en-US" sz="2200"/>
              <a:t> </a:t>
            </a:r>
            <a:r>
              <a:rPr lang="en-GB" sz="2200"/>
              <a:t>000 </a:t>
            </a:r>
            <a:r>
              <a:rPr lang="en-US" sz="2200"/>
              <a:t>особа</a:t>
            </a:r>
            <a:r>
              <a:rPr lang="en-GB" sz="2200"/>
              <a:t> </a:t>
            </a:r>
            <a:r>
              <a:rPr lang="en-US" sz="2200"/>
              <a:t>сваке</a:t>
            </a:r>
            <a:r>
              <a:rPr lang="en-GB" sz="2200"/>
              <a:t> </a:t>
            </a:r>
            <a:r>
              <a:rPr lang="en-US" sz="2200"/>
              <a:t>године</a:t>
            </a:r>
          </a:p>
          <a:p>
            <a:pPr eaLnBrk="1" hangingPunct="1"/>
            <a:r>
              <a:rPr lang="en-US" sz="2200"/>
              <a:t>На</a:t>
            </a:r>
            <a:r>
              <a:rPr lang="en-GB" sz="2200"/>
              <a:t> </a:t>
            </a:r>
            <a:r>
              <a:rPr lang="en-US" sz="2200"/>
              <a:t>свако</a:t>
            </a:r>
            <a:r>
              <a:rPr lang="en-GB" sz="2200"/>
              <a:t> </a:t>
            </a:r>
            <a:r>
              <a:rPr lang="en-US" sz="2200"/>
              <a:t>извршено</a:t>
            </a:r>
            <a:r>
              <a:rPr lang="en-GB" sz="2200"/>
              <a:t> </a:t>
            </a:r>
            <a:r>
              <a:rPr lang="en-US" sz="2200"/>
              <a:t>самоубиство</a:t>
            </a:r>
            <a:r>
              <a:rPr lang="en-GB" sz="2200"/>
              <a:t> </a:t>
            </a:r>
            <a:r>
              <a:rPr lang="en-US" sz="2200"/>
              <a:t>долази</a:t>
            </a:r>
            <a:r>
              <a:rPr lang="en-GB" sz="2200"/>
              <a:t> </a:t>
            </a:r>
            <a:r>
              <a:rPr lang="en-US" sz="2200"/>
              <a:t>до</a:t>
            </a:r>
            <a:r>
              <a:rPr lang="en-GB" sz="2200"/>
              <a:t> 20 </a:t>
            </a:r>
            <a:r>
              <a:rPr lang="en-US" sz="2200"/>
              <a:t>неуспелих</a:t>
            </a:r>
            <a:r>
              <a:rPr lang="en-GB" sz="2200"/>
              <a:t> </a:t>
            </a:r>
            <a:r>
              <a:rPr lang="en-US" sz="2200"/>
              <a:t>покушаја</a:t>
            </a:r>
            <a:r>
              <a:rPr lang="en-GB" sz="2200"/>
              <a:t> </a:t>
            </a:r>
            <a:r>
              <a:rPr lang="en-US" sz="2200"/>
              <a:t>самоубиства</a:t>
            </a:r>
            <a:r>
              <a:rPr lang="en-GB" sz="2200"/>
              <a:t>  </a:t>
            </a:r>
            <a:endParaRPr lang="en-US" sz="2200"/>
          </a:p>
          <a:p>
            <a:pPr eaLnBrk="1" hangingPunct="1"/>
            <a:r>
              <a:rPr lang="en-US" sz="2200"/>
              <a:t>Сваких</a:t>
            </a:r>
            <a:r>
              <a:rPr lang="en-GB" sz="2200"/>
              <a:t> 40 </a:t>
            </a:r>
            <a:r>
              <a:rPr lang="en-US" sz="2200"/>
              <a:t>секунди</a:t>
            </a:r>
            <a:r>
              <a:rPr lang="en-GB" sz="2200"/>
              <a:t> </a:t>
            </a:r>
            <a:r>
              <a:rPr lang="en-US" sz="2200"/>
              <a:t>једно</a:t>
            </a:r>
            <a:r>
              <a:rPr lang="en-GB" sz="2200"/>
              <a:t> </a:t>
            </a:r>
            <a:r>
              <a:rPr lang="en-US" sz="2200"/>
              <a:t>самоубиство</a:t>
            </a:r>
            <a:r>
              <a:rPr lang="en-GB" sz="2200"/>
              <a:t> </a:t>
            </a:r>
            <a:r>
              <a:rPr lang="en-US" sz="2200"/>
              <a:t>у</a:t>
            </a:r>
            <a:r>
              <a:rPr lang="en-GB" sz="2200"/>
              <a:t> </a:t>
            </a:r>
            <a:r>
              <a:rPr lang="en-US" sz="2200"/>
              <a:t>свету - </a:t>
            </a:r>
            <a:r>
              <a:rPr lang="en-GB" sz="2200"/>
              <a:t>1,8% </a:t>
            </a:r>
            <a:r>
              <a:rPr lang="en-US" sz="2200"/>
              <a:t>свих</a:t>
            </a:r>
            <a:r>
              <a:rPr lang="en-GB" sz="2200"/>
              <a:t> </a:t>
            </a:r>
            <a:r>
              <a:rPr lang="en-US" sz="2200"/>
              <a:t>смрти</a:t>
            </a:r>
            <a:r>
              <a:rPr lang="en-GB" sz="2200"/>
              <a:t> </a:t>
            </a:r>
            <a:r>
              <a:rPr lang="en-US" sz="2200"/>
              <a:t>је</a:t>
            </a:r>
            <a:r>
              <a:rPr lang="en-GB" sz="2200"/>
              <a:t> </a:t>
            </a:r>
            <a:r>
              <a:rPr lang="en-US" sz="2200"/>
              <a:t>последица</a:t>
            </a:r>
            <a:r>
              <a:rPr lang="en-GB" sz="2200"/>
              <a:t> </a:t>
            </a:r>
            <a:r>
              <a:rPr lang="en-US" sz="2200"/>
              <a:t>суицида</a:t>
            </a:r>
          </a:p>
          <a:p>
            <a:pPr eaLnBrk="1" hangingPunct="1"/>
            <a:r>
              <a:rPr lang="en-US" sz="2200"/>
              <a:t>Стопа</a:t>
            </a:r>
            <a:r>
              <a:rPr lang="en-GB" sz="2200"/>
              <a:t> </a:t>
            </a:r>
            <a:r>
              <a:rPr lang="en-US" sz="2200"/>
              <a:t>самоубистава</a:t>
            </a:r>
            <a:r>
              <a:rPr lang="en-GB" sz="2200"/>
              <a:t> </a:t>
            </a:r>
            <a:r>
              <a:rPr lang="en-US" sz="2200"/>
              <a:t>је</a:t>
            </a:r>
            <a:r>
              <a:rPr lang="en-GB" sz="2200"/>
              <a:t> </a:t>
            </a:r>
            <a:r>
              <a:rPr lang="en-US" sz="2200"/>
              <a:t>промељива</a:t>
            </a:r>
            <a:r>
              <a:rPr lang="en-GB" sz="2200"/>
              <a:t> </a:t>
            </a:r>
            <a:r>
              <a:rPr lang="en-US" sz="2200"/>
              <a:t>у</a:t>
            </a:r>
            <a:r>
              <a:rPr lang="en-GB" sz="2200"/>
              <a:t> </a:t>
            </a:r>
            <a:r>
              <a:rPr lang="en-US" sz="2200"/>
              <a:t>зависности</a:t>
            </a:r>
            <a:r>
              <a:rPr lang="en-GB" sz="2200"/>
              <a:t> </a:t>
            </a:r>
            <a:r>
              <a:rPr lang="en-US" sz="2200"/>
              <a:t>од</a:t>
            </a:r>
            <a:r>
              <a:rPr lang="en-GB" sz="2200"/>
              <a:t> </a:t>
            </a:r>
            <a:r>
              <a:rPr lang="en-US" sz="2200"/>
              <a:t>географске</a:t>
            </a:r>
            <a:r>
              <a:rPr lang="en-GB" sz="2200"/>
              <a:t> </a:t>
            </a:r>
            <a:r>
              <a:rPr lang="en-US" sz="2200"/>
              <a:t>регије</a:t>
            </a:r>
            <a:r>
              <a:rPr lang="en-GB" sz="2200"/>
              <a:t> (</a:t>
            </a:r>
            <a:r>
              <a:rPr lang="en-US" sz="2200"/>
              <a:t>север</a:t>
            </a:r>
            <a:r>
              <a:rPr lang="en-GB" sz="2200"/>
              <a:t>-</a:t>
            </a:r>
            <a:r>
              <a:rPr lang="en-US" sz="2200"/>
              <a:t>југ</a:t>
            </a:r>
            <a:r>
              <a:rPr lang="en-GB" sz="2200"/>
              <a:t>) </a:t>
            </a:r>
            <a:r>
              <a:rPr lang="en-US" sz="2200"/>
              <a:t>и</a:t>
            </a:r>
            <a:r>
              <a:rPr lang="en-GB" sz="2200"/>
              <a:t> </a:t>
            </a:r>
            <a:r>
              <a:rPr lang="en-US" sz="2200"/>
              <a:t>друштвених</a:t>
            </a:r>
            <a:r>
              <a:rPr lang="en-GB" sz="2200"/>
              <a:t> </a:t>
            </a:r>
            <a:r>
              <a:rPr lang="en-US" sz="2200"/>
              <a:t>околности</a:t>
            </a:r>
            <a:r>
              <a:rPr lang="en-GB" sz="2200"/>
              <a:t> (</a:t>
            </a:r>
            <a:r>
              <a:rPr lang="en-US" sz="2200"/>
              <a:t>рат</a:t>
            </a:r>
            <a:r>
              <a:rPr lang="en-GB" sz="2200"/>
              <a:t>-</a:t>
            </a:r>
            <a:r>
              <a:rPr lang="en-US" sz="2200"/>
              <a:t>мир</a:t>
            </a:r>
            <a:r>
              <a:rPr lang="en-GB" sz="2200"/>
              <a:t>, </a:t>
            </a:r>
            <a:r>
              <a:rPr lang="en-US" sz="2200"/>
              <a:t>економска</a:t>
            </a:r>
            <a:r>
              <a:rPr lang="en-GB" sz="2200"/>
              <a:t> </a:t>
            </a:r>
            <a:r>
              <a:rPr lang="en-US" sz="2200"/>
              <a:t>криза</a:t>
            </a:r>
            <a:r>
              <a:rPr lang="en-GB" sz="2200"/>
              <a:t>)  </a:t>
            </a:r>
            <a:endParaRPr lang="en-US" sz="2200"/>
          </a:p>
          <a:p>
            <a:pPr eaLnBrk="1" hangingPunct="1"/>
            <a:r>
              <a:rPr lang="en-US" sz="2200"/>
              <a:t>Већина</a:t>
            </a:r>
            <a:r>
              <a:rPr lang="en-GB" sz="2200"/>
              <a:t> “</a:t>
            </a:r>
            <a:r>
              <a:rPr lang="en-US" sz="2200"/>
              <a:t>самоубица</a:t>
            </a:r>
            <a:r>
              <a:rPr lang="en-GB" sz="2200"/>
              <a:t>” </a:t>
            </a:r>
            <a:r>
              <a:rPr lang="en-US" sz="2200"/>
              <a:t>има</a:t>
            </a:r>
            <a:r>
              <a:rPr lang="en-GB" sz="2200"/>
              <a:t> </a:t>
            </a:r>
            <a:r>
              <a:rPr lang="en-US" sz="2200"/>
              <a:t>контакт</a:t>
            </a:r>
            <a:r>
              <a:rPr lang="en-GB" sz="2200"/>
              <a:t> </a:t>
            </a:r>
            <a:r>
              <a:rPr lang="en-US" sz="2200"/>
              <a:t>са</a:t>
            </a:r>
            <a:r>
              <a:rPr lang="en-GB" sz="2200"/>
              <a:t> </a:t>
            </a:r>
            <a:r>
              <a:rPr lang="en-US" sz="2200"/>
              <a:t>стручњацима</a:t>
            </a:r>
            <a:r>
              <a:rPr lang="en-GB" sz="2200"/>
              <a:t> </a:t>
            </a:r>
            <a:r>
              <a:rPr lang="en-US" sz="2200"/>
              <a:t>здравствене</a:t>
            </a:r>
            <a:r>
              <a:rPr lang="en-GB" sz="2200"/>
              <a:t> </a:t>
            </a:r>
            <a:r>
              <a:rPr lang="en-US" sz="2200"/>
              <a:t>заштите</a:t>
            </a:r>
            <a:r>
              <a:rPr lang="en-GB" sz="2200"/>
              <a:t> </a:t>
            </a:r>
            <a:endParaRPr lang="en-US" sz="2200"/>
          </a:p>
          <a:p>
            <a:pPr eaLnBrk="1" hangingPunct="1"/>
            <a:r>
              <a:rPr lang="en-GB" sz="2200"/>
              <a:t>5,000-10,000 </a:t>
            </a:r>
            <a:r>
              <a:rPr lang="en-US" sz="2200"/>
              <a:t>деце</a:t>
            </a:r>
            <a:r>
              <a:rPr lang="en-GB" sz="2200"/>
              <a:t> </a:t>
            </a:r>
            <a:r>
              <a:rPr lang="en-US" sz="2200"/>
              <a:t>и</a:t>
            </a:r>
            <a:r>
              <a:rPr lang="en-GB" sz="2200"/>
              <a:t> </a:t>
            </a:r>
            <a:r>
              <a:rPr lang="en-US" sz="2200"/>
              <a:t>адолесцената</a:t>
            </a:r>
            <a:r>
              <a:rPr lang="en-GB" sz="2200"/>
              <a:t> </a:t>
            </a:r>
            <a:r>
              <a:rPr lang="en-US" sz="2200"/>
              <a:t>у</a:t>
            </a:r>
            <a:r>
              <a:rPr lang="en-GB" sz="2200"/>
              <a:t> </a:t>
            </a:r>
            <a:r>
              <a:rPr lang="en-US" sz="2200"/>
              <a:t>САД</a:t>
            </a:r>
            <a:r>
              <a:rPr lang="en-GB" sz="2200"/>
              <a:t> </a:t>
            </a:r>
            <a:r>
              <a:rPr lang="en-US" sz="2200"/>
              <a:t>годишње</a:t>
            </a:r>
            <a:r>
              <a:rPr lang="en-GB" sz="2200"/>
              <a:t> </a:t>
            </a:r>
            <a:r>
              <a:rPr lang="en-US" sz="2200"/>
              <a:t>изврши</a:t>
            </a:r>
            <a:r>
              <a:rPr lang="en-GB" sz="2200"/>
              <a:t> </a:t>
            </a:r>
            <a:r>
              <a:rPr lang="en-US" sz="2200"/>
              <a:t>суицид</a:t>
            </a:r>
            <a:r>
              <a:rPr lang="en-GB" sz="2200"/>
              <a:t> </a:t>
            </a:r>
            <a:endParaRPr lang="en-US" sz="2200"/>
          </a:p>
          <a:p>
            <a:pPr lvl="1" eaLnBrk="1" hangingPunct="1">
              <a:buFont typeface="Arial" pitchFamily="34" charset="0"/>
              <a:buChar char="•"/>
            </a:pPr>
            <a:r>
              <a:rPr lang="en-GB" sz="2000"/>
              <a:t>560 </a:t>
            </a:r>
            <a:r>
              <a:rPr lang="en-US" sz="2000"/>
              <a:t>између</a:t>
            </a:r>
            <a:r>
              <a:rPr lang="en-GB" sz="2000"/>
              <a:t> 10-14 </a:t>
            </a:r>
            <a:r>
              <a:rPr lang="en-US" sz="2000"/>
              <a:t>год.</a:t>
            </a:r>
            <a:r>
              <a:rPr lang="en-GB" sz="2000"/>
              <a:t>  </a:t>
            </a:r>
            <a:endParaRPr lang="en-US" sz="2000"/>
          </a:p>
          <a:p>
            <a:pPr lvl="1" eaLnBrk="1" hangingPunct="1">
              <a:buFont typeface="Arial" pitchFamily="34" charset="0"/>
              <a:buChar char="•"/>
            </a:pPr>
            <a:r>
              <a:rPr lang="en-GB" sz="2000"/>
              <a:t>14 </a:t>
            </a:r>
            <a:r>
              <a:rPr lang="en-US" sz="2000"/>
              <a:t>суицида</a:t>
            </a:r>
            <a:r>
              <a:rPr lang="en-GB" sz="2000"/>
              <a:t> </a:t>
            </a:r>
            <a:r>
              <a:rPr lang="en-US" sz="2000"/>
              <a:t>дневно</a:t>
            </a:r>
            <a:r>
              <a:rPr lang="en-GB" sz="2000"/>
              <a:t> </a:t>
            </a:r>
            <a:r>
              <a:rPr lang="en-US" sz="2000"/>
              <a:t>за</a:t>
            </a:r>
            <a:r>
              <a:rPr lang="en-GB" sz="2000"/>
              <a:t> </a:t>
            </a:r>
            <a:r>
              <a:rPr lang="en-US" sz="2000"/>
              <a:t>старе</a:t>
            </a:r>
            <a:r>
              <a:rPr lang="en-GB" sz="2000"/>
              <a:t> </a:t>
            </a:r>
            <a:r>
              <a:rPr lang="en-US" sz="2000"/>
              <a:t>између</a:t>
            </a:r>
            <a:r>
              <a:rPr lang="en-GB" sz="2000"/>
              <a:t> 15-19 </a:t>
            </a:r>
            <a:r>
              <a:rPr lang="en-US" sz="2000"/>
              <a:t>год.</a:t>
            </a:r>
            <a:r>
              <a:rPr lang="en-GB" sz="2000"/>
              <a:t>  </a:t>
            </a:r>
            <a:endParaRPr lang="en-US" sz="2000"/>
          </a:p>
          <a:p>
            <a:pPr lvl="1" eaLnBrk="1" hangingPunct="1">
              <a:buFont typeface="Arial" pitchFamily="34" charset="0"/>
              <a:buChar char="•"/>
            </a:pPr>
            <a:r>
              <a:rPr lang="en-US" sz="2000"/>
              <a:t>На</a:t>
            </a:r>
            <a:r>
              <a:rPr lang="en-GB" sz="2000"/>
              <a:t> 1 </a:t>
            </a:r>
            <a:r>
              <a:rPr lang="en-US" sz="2000"/>
              <a:t>извршен</a:t>
            </a:r>
            <a:r>
              <a:rPr lang="en-GB" sz="2000"/>
              <a:t> </a:t>
            </a:r>
            <a:r>
              <a:rPr lang="en-US" sz="2000"/>
              <a:t>долази</a:t>
            </a:r>
            <a:r>
              <a:rPr lang="en-GB" sz="2000"/>
              <a:t> 5 </a:t>
            </a:r>
            <a:r>
              <a:rPr lang="en-US" sz="2000"/>
              <a:t>покушаја</a:t>
            </a:r>
            <a:r>
              <a:rPr lang="en-GB" sz="2000"/>
              <a:t>  </a:t>
            </a:r>
            <a:endParaRPr lang="en-US" sz="2000"/>
          </a:p>
          <a:p>
            <a:pPr lvl="1" eaLnBrk="1" hangingPunct="1">
              <a:buFont typeface="Arial" pitchFamily="34" charset="0"/>
              <a:buChar char="•"/>
            </a:pPr>
            <a:r>
              <a:rPr lang="en-US" sz="2000"/>
              <a:t>Други</a:t>
            </a:r>
            <a:r>
              <a:rPr lang="en-GB" sz="2000"/>
              <a:t> </a:t>
            </a:r>
            <a:r>
              <a:rPr lang="en-US" sz="2000"/>
              <a:t>или</a:t>
            </a:r>
            <a:r>
              <a:rPr lang="en-GB" sz="2000"/>
              <a:t> </a:t>
            </a:r>
            <a:r>
              <a:rPr lang="en-US" sz="2000"/>
              <a:t>трећи</a:t>
            </a:r>
            <a:r>
              <a:rPr lang="en-GB" sz="2000"/>
              <a:t> </a:t>
            </a:r>
            <a:r>
              <a:rPr lang="en-US" sz="2000"/>
              <a:t>узрок</a:t>
            </a:r>
            <a:r>
              <a:rPr lang="en-GB" sz="2000"/>
              <a:t> </a:t>
            </a:r>
            <a:r>
              <a:rPr lang="en-US" sz="2000"/>
              <a:t>смрти</a:t>
            </a:r>
            <a:r>
              <a:rPr lang="en-GB" sz="2000"/>
              <a:t> </a:t>
            </a:r>
            <a:r>
              <a:rPr lang="en-US" sz="2000"/>
              <a:t>адолесцената</a:t>
            </a:r>
            <a:r>
              <a:rPr lang="en-GB" sz="2000"/>
              <a:t> </a:t>
            </a:r>
            <a:r>
              <a:rPr lang="en-US" sz="2000"/>
              <a:t>од</a:t>
            </a:r>
            <a:r>
              <a:rPr lang="en-GB" sz="2000"/>
              <a:t> 15-24 </a:t>
            </a:r>
            <a:r>
              <a:rPr lang="en-US" sz="2000"/>
              <a:t>год.</a:t>
            </a:r>
            <a:endParaRPr lang="en-GB" sz="200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Евалуација фактора суицидалности</a:t>
            </a:r>
            <a:endParaRPr lang="en-GB"/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  <a:p>
            <a:r>
              <a:rPr lang="en-US"/>
              <a:t>Неуробиолошки</a:t>
            </a:r>
            <a:r>
              <a:rPr lang="en-GB"/>
              <a:t> </a:t>
            </a:r>
            <a:r>
              <a:rPr lang="en-US"/>
              <a:t>статус</a:t>
            </a:r>
            <a:r>
              <a:rPr lang="en-GB"/>
              <a:t> </a:t>
            </a:r>
            <a:endParaRPr lang="en-US"/>
          </a:p>
          <a:p>
            <a:pPr>
              <a:buFont typeface="Wingdings" pitchFamily="2" charset="2"/>
              <a:buNone/>
            </a:pPr>
            <a:r>
              <a:rPr lang="en-GB"/>
              <a:t>(</a:t>
            </a:r>
            <a:r>
              <a:rPr lang="en-US"/>
              <a:t>оштећења</a:t>
            </a:r>
            <a:r>
              <a:rPr lang="en-GB"/>
              <a:t> </a:t>
            </a:r>
            <a:r>
              <a:rPr lang="en-US"/>
              <a:t>централног нервног система</a:t>
            </a:r>
            <a:r>
              <a:rPr lang="en-GB"/>
              <a:t>) </a:t>
            </a:r>
            <a:endParaRPr lang="en-US"/>
          </a:p>
          <a:p>
            <a:endParaRPr lang="en-GB"/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Евалуација фактора суицидалности</a:t>
            </a:r>
            <a:endParaRPr lang="en-GB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Личне</a:t>
            </a:r>
            <a:r>
              <a:rPr lang="en-GB"/>
              <a:t> </a:t>
            </a:r>
            <a:r>
              <a:rPr lang="en-US"/>
              <a:t>слабости</a:t>
            </a:r>
            <a:r>
              <a:rPr lang="en-GB"/>
              <a:t> </a:t>
            </a:r>
            <a:r>
              <a:rPr lang="en-US"/>
              <a:t>и</a:t>
            </a:r>
            <a:r>
              <a:rPr lang="en-GB"/>
              <a:t> </a:t>
            </a:r>
            <a:r>
              <a:rPr lang="en-US"/>
              <a:t>снага:</a:t>
            </a:r>
          </a:p>
          <a:p>
            <a:pPr lvl="1"/>
            <a:r>
              <a:rPr lang="en-US"/>
              <a:t>црте</a:t>
            </a:r>
            <a:r>
              <a:rPr lang="en-GB"/>
              <a:t> </a:t>
            </a:r>
            <a:r>
              <a:rPr lang="en-US"/>
              <a:t>личности</a:t>
            </a:r>
          </a:p>
          <a:p>
            <a:pPr lvl="1"/>
            <a:r>
              <a:rPr lang="en-US"/>
              <a:t>вештине</a:t>
            </a:r>
            <a:r>
              <a:rPr lang="en-GB"/>
              <a:t> </a:t>
            </a:r>
            <a:r>
              <a:rPr lang="en-US"/>
              <a:t>решавања</a:t>
            </a:r>
            <a:r>
              <a:rPr lang="en-GB"/>
              <a:t> </a:t>
            </a:r>
            <a:r>
              <a:rPr lang="en-US"/>
              <a:t>проблема</a:t>
            </a:r>
          </a:p>
          <a:p>
            <a:pPr lvl="1"/>
            <a:r>
              <a:rPr lang="en-US"/>
              <a:t>капацитет</a:t>
            </a:r>
            <a:r>
              <a:rPr lang="en-GB"/>
              <a:t> </a:t>
            </a:r>
            <a:r>
              <a:rPr lang="en-US"/>
              <a:t>за</a:t>
            </a:r>
            <a:r>
              <a:rPr lang="en-GB"/>
              <a:t> </a:t>
            </a:r>
            <a:r>
              <a:rPr lang="en-US"/>
              <a:t>тестирање</a:t>
            </a:r>
            <a:r>
              <a:rPr lang="en-GB"/>
              <a:t> </a:t>
            </a:r>
            <a:r>
              <a:rPr lang="en-US"/>
              <a:t>реалности</a:t>
            </a:r>
          </a:p>
          <a:p>
            <a:pPr lvl="1"/>
            <a:r>
              <a:rPr lang="en-US"/>
              <a:t>толеранција</a:t>
            </a:r>
            <a:r>
              <a:rPr lang="en-GB"/>
              <a:t> </a:t>
            </a:r>
            <a:r>
              <a:rPr lang="en-US"/>
              <a:t>емоционалног</a:t>
            </a:r>
            <a:r>
              <a:rPr lang="en-GB"/>
              <a:t> </a:t>
            </a:r>
            <a:r>
              <a:rPr lang="en-US"/>
              <a:t>бола</a:t>
            </a:r>
          </a:p>
          <a:p>
            <a:pPr lvl="1"/>
            <a:r>
              <a:rPr lang="en-US"/>
              <a:t>способност</a:t>
            </a:r>
            <a:r>
              <a:rPr lang="en-GB"/>
              <a:t> </a:t>
            </a:r>
            <a:r>
              <a:rPr lang="en-US"/>
              <a:t>задовољавања</a:t>
            </a:r>
            <a:r>
              <a:rPr lang="en-GB"/>
              <a:t> </a:t>
            </a:r>
            <a:r>
              <a:rPr lang="en-US"/>
              <a:t>емоционалних</a:t>
            </a:r>
            <a:r>
              <a:rPr lang="en-GB"/>
              <a:t> </a:t>
            </a:r>
            <a:r>
              <a:rPr lang="en-US"/>
              <a:t>потреба</a:t>
            </a:r>
            <a:endParaRPr lang="en-GB"/>
          </a:p>
          <a:p>
            <a:endParaRPr lang="en-GB"/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Идентификација шта се актуелно догађа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sr-Cyrl-RS" b="1" dirty="0"/>
              <a:t>Психијатријске</a:t>
            </a:r>
            <a:r>
              <a:rPr lang="en-GB" b="1" dirty="0"/>
              <a:t> </a:t>
            </a:r>
            <a:r>
              <a:rPr lang="sr-Cyrl-RS" b="1" dirty="0"/>
              <a:t>сметње:</a:t>
            </a:r>
          </a:p>
          <a:p>
            <a:pPr marL="914400" lvl="1" indent="-514350" eaLnBrk="1" fontAlgn="auto" hangingPunct="1">
              <a:spcAft>
                <a:spcPts val="0"/>
              </a:spcAft>
              <a:defRPr/>
            </a:pPr>
            <a:r>
              <a:rPr lang="sr-Cyrl-RS" dirty="0"/>
              <a:t>ментални поремећаји </a:t>
            </a:r>
            <a:r>
              <a:rPr lang="en-GB" dirty="0"/>
              <a:t>(</a:t>
            </a:r>
            <a:r>
              <a:rPr lang="sr-Cyrl-RS" dirty="0"/>
              <a:t>депресија</a:t>
            </a:r>
            <a:r>
              <a:rPr lang="en-GB" dirty="0"/>
              <a:t>, </a:t>
            </a:r>
            <a:r>
              <a:rPr lang="sr-Cyrl-RS" dirty="0"/>
              <a:t>схизофренија</a:t>
            </a:r>
            <a:r>
              <a:rPr lang="en-GB" dirty="0"/>
              <a:t>, </a:t>
            </a:r>
            <a:r>
              <a:rPr lang="sr-Cyrl-RS" dirty="0"/>
              <a:t>висока</a:t>
            </a:r>
            <a:r>
              <a:rPr lang="en-GB" dirty="0"/>
              <a:t> </a:t>
            </a:r>
            <a:r>
              <a:rPr lang="sr-Cyrl-RS" dirty="0"/>
              <a:t>анксиозност</a:t>
            </a:r>
            <a:r>
              <a:rPr lang="en-GB" dirty="0"/>
              <a:t>, </a:t>
            </a:r>
            <a:r>
              <a:rPr lang="sr-Cyrl-RS" dirty="0"/>
              <a:t>зависност</a:t>
            </a:r>
            <a:r>
              <a:rPr lang="en-GB" dirty="0"/>
              <a:t> </a:t>
            </a:r>
            <a:r>
              <a:rPr lang="sr-Cyrl-RS" dirty="0"/>
              <a:t>од</a:t>
            </a:r>
            <a:r>
              <a:rPr lang="en-GB" dirty="0"/>
              <a:t> </a:t>
            </a:r>
            <a:r>
              <a:rPr lang="sr-Cyrl-RS" dirty="0"/>
              <a:t>ПАС</a:t>
            </a:r>
            <a:r>
              <a:rPr lang="en-GB" dirty="0"/>
              <a:t>) </a:t>
            </a:r>
            <a:endParaRPr lang="sr-Cyrl-RS" dirty="0"/>
          </a:p>
          <a:p>
            <a:pPr marL="914400" lvl="1" indent="-514350" eaLnBrk="1" fontAlgn="auto" hangingPunct="1">
              <a:spcAft>
                <a:spcPts val="0"/>
              </a:spcAft>
              <a:defRPr/>
            </a:pPr>
            <a:r>
              <a:rPr lang="sr-Cyrl-RS" dirty="0"/>
              <a:t>симптоми менталних поремећаја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sr-Cyrl-RS" b="1" dirty="0"/>
              <a:t>Апел</a:t>
            </a:r>
            <a:r>
              <a:rPr lang="en-GB" b="1" dirty="0"/>
              <a:t>/</a:t>
            </a:r>
            <a:r>
              <a:rPr lang="sr-Cyrl-RS" b="1" dirty="0"/>
              <a:t>аларм</a:t>
            </a:r>
            <a:r>
              <a:rPr lang="en-GB" b="1" dirty="0"/>
              <a:t> </a:t>
            </a:r>
            <a:r>
              <a:rPr lang="sr-Cyrl-RS" b="1" dirty="0"/>
              <a:t>ситуација:</a:t>
            </a:r>
          </a:p>
          <a:p>
            <a:pPr marL="914400" lvl="1" indent="-514350" eaLnBrk="1" fontAlgn="auto" hangingPunct="1">
              <a:spcAft>
                <a:spcPts val="0"/>
              </a:spcAft>
              <a:defRPr/>
            </a:pPr>
            <a:r>
              <a:rPr lang="sr-Cyrl-RS" dirty="0"/>
              <a:t>Хронични</a:t>
            </a:r>
            <a:r>
              <a:rPr lang="en-GB" dirty="0"/>
              <a:t> </a:t>
            </a:r>
            <a:r>
              <a:rPr lang="sr-Cyrl-RS" dirty="0"/>
              <a:t>тежак</a:t>
            </a:r>
            <a:r>
              <a:rPr lang="en-GB" dirty="0"/>
              <a:t> </a:t>
            </a:r>
            <a:r>
              <a:rPr lang="sr-Cyrl-RS" dirty="0"/>
              <a:t>психолошки</a:t>
            </a:r>
            <a:r>
              <a:rPr lang="en-GB" dirty="0"/>
              <a:t> </a:t>
            </a:r>
            <a:r>
              <a:rPr lang="sr-Cyrl-RS" dirty="0"/>
              <a:t>стрес</a:t>
            </a:r>
            <a:r>
              <a:rPr lang="en-GB" dirty="0"/>
              <a:t>/</a:t>
            </a:r>
            <a:r>
              <a:rPr lang="sr-Cyrl-RS" dirty="0"/>
              <a:t>стресори</a:t>
            </a:r>
            <a:r>
              <a:rPr lang="en-GB" dirty="0"/>
              <a:t> </a:t>
            </a:r>
            <a:endParaRPr lang="sr-Cyrl-RS" dirty="0"/>
          </a:p>
          <a:p>
            <a:pPr marL="914400" lvl="1" indent="-514350" eaLnBrk="1" fontAlgn="auto" hangingPunct="1">
              <a:spcAft>
                <a:spcPts val="0"/>
              </a:spcAft>
              <a:defRPr/>
            </a:pPr>
            <a:r>
              <a:rPr lang="sr-Cyrl-RS" dirty="0"/>
              <a:t>Акутни</a:t>
            </a:r>
            <a:r>
              <a:rPr lang="en-GB" dirty="0"/>
              <a:t> </a:t>
            </a:r>
            <a:r>
              <a:rPr lang="sr-Cyrl-RS" dirty="0"/>
              <a:t>тежак</a:t>
            </a:r>
            <a:r>
              <a:rPr lang="en-GB" dirty="0"/>
              <a:t> </a:t>
            </a:r>
            <a:r>
              <a:rPr lang="sr-Cyrl-RS" dirty="0"/>
              <a:t>психолошки</a:t>
            </a:r>
            <a:r>
              <a:rPr lang="en-GB" dirty="0"/>
              <a:t> </a:t>
            </a:r>
            <a:r>
              <a:rPr lang="sr-Cyrl-RS" dirty="0"/>
              <a:t>стрес</a:t>
            </a:r>
            <a:r>
              <a:rPr lang="en-GB" dirty="0"/>
              <a:t> </a:t>
            </a:r>
            <a:endParaRPr lang="sr-Cyrl-RS" dirty="0"/>
          </a:p>
          <a:p>
            <a:pPr marL="914400" lvl="1" indent="-514350" eaLnBrk="1" fontAlgn="auto" hangingPunct="1">
              <a:spcAft>
                <a:spcPts val="0"/>
              </a:spcAft>
              <a:defRPr/>
            </a:pPr>
            <a:r>
              <a:rPr lang="sr-Cyrl-RS" dirty="0"/>
              <a:t>Комбинација</a:t>
            </a:r>
            <a:r>
              <a:rPr lang="en-GB" dirty="0"/>
              <a:t> </a:t>
            </a:r>
            <a:r>
              <a:rPr lang="sr-Cyrl-RS" dirty="0"/>
              <a:t>акутног</a:t>
            </a:r>
            <a:r>
              <a:rPr lang="en-GB" dirty="0"/>
              <a:t> </a:t>
            </a:r>
            <a:r>
              <a:rPr lang="sr-Cyrl-RS" dirty="0"/>
              <a:t>тешког</a:t>
            </a:r>
            <a:r>
              <a:rPr lang="en-GB" dirty="0"/>
              <a:t> </a:t>
            </a:r>
            <a:r>
              <a:rPr lang="sr-Cyrl-RS" dirty="0"/>
              <a:t>психолошког</a:t>
            </a:r>
            <a:r>
              <a:rPr lang="en-GB" dirty="0"/>
              <a:t> </a:t>
            </a:r>
            <a:r>
              <a:rPr lang="sr-Cyrl-RS" dirty="0"/>
              <a:t>стреса</a:t>
            </a:r>
            <a:r>
              <a:rPr lang="en-GB" dirty="0"/>
              <a:t> </a:t>
            </a:r>
            <a:r>
              <a:rPr lang="sr-Cyrl-RS" dirty="0"/>
              <a:t>и</a:t>
            </a:r>
            <a:r>
              <a:rPr lang="en-GB" dirty="0"/>
              <a:t> </a:t>
            </a:r>
            <a:r>
              <a:rPr lang="sr-Cyrl-RS" dirty="0"/>
              <a:t>хроничног</a:t>
            </a:r>
            <a:r>
              <a:rPr lang="en-GB" dirty="0"/>
              <a:t> </a:t>
            </a:r>
            <a:r>
              <a:rPr lang="sr-Cyrl-RS" dirty="0"/>
              <a:t>психолошког</a:t>
            </a:r>
            <a:r>
              <a:rPr lang="en-GB" dirty="0"/>
              <a:t> </a:t>
            </a:r>
            <a:r>
              <a:rPr lang="sr-Cyrl-RS" dirty="0"/>
              <a:t>стреса</a:t>
            </a:r>
            <a:r>
              <a:rPr lang="en-GB" dirty="0"/>
              <a:t> </a:t>
            </a:r>
            <a:endParaRPr lang="sr-Cyrl-RS" dirty="0"/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sr-Cyrl-RS" b="1" dirty="0"/>
              <a:t>Карактерне</a:t>
            </a:r>
            <a:r>
              <a:rPr lang="en-GB" b="1" dirty="0"/>
              <a:t> </a:t>
            </a:r>
            <a:r>
              <a:rPr lang="sr-Cyrl-RS" b="1" dirty="0"/>
              <a:t>сметње:</a:t>
            </a:r>
          </a:p>
          <a:p>
            <a:pPr marL="914400" lvl="1" indent="-514350" eaLnBrk="1" fontAlgn="auto" hangingPunct="1">
              <a:spcAft>
                <a:spcPts val="0"/>
              </a:spcAft>
              <a:defRPr/>
            </a:pPr>
            <a:r>
              <a:rPr lang="sr-Cyrl-RS" dirty="0"/>
              <a:t>Маладаптивне</a:t>
            </a:r>
            <a:r>
              <a:rPr lang="en-GB" dirty="0"/>
              <a:t> </a:t>
            </a:r>
            <a:r>
              <a:rPr lang="sr-Cyrl-RS" dirty="0"/>
              <a:t>црте,</a:t>
            </a:r>
            <a:r>
              <a:rPr lang="en-GB" dirty="0"/>
              <a:t> </a:t>
            </a:r>
            <a:r>
              <a:rPr lang="sr-Cyrl-RS" dirty="0"/>
              <a:t>али</a:t>
            </a:r>
            <a:r>
              <a:rPr lang="en-GB" dirty="0"/>
              <a:t> </a:t>
            </a:r>
            <a:r>
              <a:rPr lang="sr-Cyrl-RS" dirty="0"/>
              <a:t>без</a:t>
            </a:r>
            <a:r>
              <a:rPr lang="en-GB" dirty="0"/>
              <a:t> </a:t>
            </a:r>
            <a:r>
              <a:rPr lang="sr-Cyrl-RS" dirty="0"/>
              <a:t>поремећаја</a:t>
            </a:r>
            <a:r>
              <a:rPr lang="en-GB" dirty="0"/>
              <a:t> </a:t>
            </a:r>
            <a:endParaRPr lang="sr-Cyrl-RS" dirty="0"/>
          </a:p>
          <a:p>
            <a:pPr marL="914400" lvl="1" indent="-514350" eaLnBrk="1" fontAlgn="auto" hangingPunct="1">
              <a:spcAft>
                <a:spcPts val="0"/>
              </a:spcAft>
              <a:defRPr/>
            </a:pPr>
            <a:r>
              <a:rPr lang="sr-Cyrl-RS" dirty="0"/>
              <a:t>Поремећај</a:t>
            </a:r>
            <a:r>
              <a:rPr lang="en-GB" dirty="0"/>
              <a:t> </a:t>
            </a:r>
            <a:r>
              <a:rPr lang="sr-Cyrl-RS" dirty="0"/>
              <a:t>личности</a:t>
            </a:r>
            <a:r>
              <a:rPr lang="en-GB" dirty="0"/>
              <a:t> </a:t>
            </a:r>
            <a:endParaRPr lang="sr-Cyrl-RS" dirty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4"/>
              <a:defRPr/>
            </a:pPr>
            <a:r>
              <a:rPr lang="sr-Cyrl-RS" b="1" dirty="0"/>
              <a:t>Комбинација</a:t>
            </a:r>
            <a:r>
              <a:rPr lang="en-GB" b="1" dirty="0"/>
              <a:t> </a:t>
            </a:r>
            <a:r>
              <a:rPr lang="sr-Cyrl-RS" b="1" dirty="0"/>
              <a:t>фактора</a:t>
            </a:r>
            <a:endParaRPr lang="en-GB" b="1" dirty="0"/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/>
          <a:lstStyle/>
          <a:p>
            <a:pPr eaLnBrk="1" hangingPunct="1"/>
            <a:r>
              <a:rPr lang="en-US"/>
              <a:t>Упозоравајући знаци на суицидалност адолесцената</a:t>
            </a:r>
            <a:endParaRPr lang="en-GB"/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457200" y="1214438"/>
            <a:ext cx="8686800" cy="4911725"/>
          </a:xfrm>
        </p:spPr>
        <p:txBody>
          <a:bodyPr/>
          <a:lstStyle/>
          <a:p>
            <a:pPr eaLnBrk="1" hangingPunct="1"/>
            <a:r>
              <a:rPr lang="en-US" sz="2200"/>
              <a:t>Значајне</a:t>
            </a:r>
            <a:r>
              <a:rPr lang="en-GB" sz="2200"/>
              <a:t> </a:t>
            </a:r>
            <a:r>
              <a:rPr lang="en-US" sz="2200"/>
              <a:t>промене</a:t>
            </a:r>
            <a:r>
              <a:rPr lang="en-GB" sz="2200"/>
              <a:t> </a:t>
            </a:r>
            <a:r>
              <a:rPr lang="en-US" sz="2200"/>
              <a:t>у</a:t>
            </a:r>
            <a:r>
              <a:rPr lang="en-GB" sz="2200"/>
              <a:t> </a:t>
            </a:r>
            <a:r>
              <a:rPr lang="en-US" sz="2200"/>
              <a:t>функционисању</a:t>
            </a:r>
            <a:r>
              <a:rPr lang="en-GB" sz="2200"/>
              <a:t> </a:t>
            </a:r>
            <a:r>
              <a:rPr lang="en-US" sz="2200"/>
              <a:t>у</a:t>
            </a:r>
            <a:r>
              <a:rPr lang="en-GB" sz="2200"/>
              <a:t> </a:t>
            </a:r>
            <a:r>
              <a:rPr lang="en-US" sz="2200"/>
              <a:t>кући</a:t>
            </a:r>
            <a:r>
              <a:rPr lang="en-GB" sz="2200"/>
              <a:t>, </a:t>
            </a:r>
            <a:r>
              <a:rPr lang="en-US" sz="2200"/>
              <a:t>школи</a:t>
            </a:r>
            <a:r>
              <a:rPr lang="en-GB" sz="2200"/>
              <a:t>, </a:t>
            </a:r>
            <a:r>
              <a:rPr lang="en-US" sz="2200"/>
              <a:t>друштву: </a:t>
            </a:r>
          </a:p>
          <a:p>
            <a:pPr lvl="1" eaLnBrk="1" hangingPunct="1"/>
            <a:r>
              <a:rPr lang="en-US" sz="1800"/>
              <a:t>Одбацивање</a:t>
            </a:r>
            <a:r>
              <a:rPr lang="en-GB" sz="1800"/>
              <a:t> </a:t>
            </a:r>
            <a:r>
              <a:rPr lang="en-US" sz="1800"/>
              <a:t>породице</a:t>
            </a:r>
            <a:r>
              <a:rPr lang="en-GB" sz="1800"/>
              <a:t> </a:t>
            </a:r>
            <a:endParaRPr lang="en-US" sz="1800"/>
          </a:p>
          <a:p>
            <a:pPr lvl="1" eaLnBrk="1" hangingPunct="1"/>
            <a:r>
              <a:rPr lang="en-US" sz="1800"/>
              <a:t>Одбацивање</a:t>
            </a:r>
            <a:r>
              <a:rPr lang="en-GB" sz="1800"/>
              <a:t> </a:t>
            </a:r>
            <a:r>
              <a:rPr lang="en-US" sz="1800"/>
              <a:t>друштва</a:t>
            </a:r>
            <a:r>
              <a:rPr lang="en-GB" sz="1800"/>
              <a:t> </a:t>
            </a:r>
            <a:r>
              <a:rPr lang="en-US" sz="1800"/>
              <a:t>и</a:t>
            </a:r>
            <a:r>
              <a:rPr lang="en-GB" sz="1800"/>
              <a:t> </a:t>
            </a:r>
            <a:r>
              <a:rPr lang="en-US" sz="1800"/>
              <a:t>друштвених</a:t>
            </a:r>
            <a:r>
              <a:rPr lang="en-GB" sz="1800"/>
              <a:t> </a:t>
            </a:r>
            <a:r>
              <a:rPr lang="en-US" sz="1800"/>
              <a:t>активности</a:t>
            </a:r>
          </a:p>
          <a:p>
            <a:pPr lvl="1" eaLnBrk="1" hangingPunct="1"/>
            <a:r>
              <a:rPr lang="en-US" sz="1800"/>
              <a:t>Губитак</a:t>
            </a:r>
            <a:r>
              <a:rPr lang="en-GB" sz="1800"/>
              <a:t> </a:t>
            </a:r>
            <a:r>
              <a:rPr lang="en-US" sz="1800"/>
              <a:t>интересовања</a:t>
            </a:r>
            <a:r>
              <a:rPr lang="en-GB" sz="1800"/>
              <a:t> </a:t>
            </a:r>
            <a:r>
              <a:rPr lang="en-US" sz="1800"/>
              <a:t>за</a:t>
            </a:r>
            <a:r>
              <a:rPr lang="en-GB" sz="1800"/>
              <a:t> </a:t>
            </a:r>
            <a:r>
              <a:rPr lang="en-US" sz="1800"/>
              <a:t>активности</a:t>
            </a:r>
            <a:r>
              <a:rPr lang="en-GB" sz="1800"/>
              <a:t> </a:t>
            </a:r>
            <a:r>
              <a:rPr lang="en-US" sz="1800"/>
              <a:t>које</a:t>
            </a:r>
            <a:r>
              <a:rPr lang="en-GB" sz="1800"/>
              <a:t> </a:t>
            </a:r>
            <a:r>
              <a:rPr lang="en-US" sz="1800"/>
              <a:t>су</a:t>
            </a:r>
            <a:r>
              <a:rPr lang="en-GB" sz="1800"/>
              <a:t> </a:t>
            </a:r>
            <a:r>
              <a:rPr lang="en-US" sz="1800"/>
              <a:t>причињавале</a:t>
            </a:r>
            <a:r>
              <a:rPr lang="en-GB" sz="1800"/>
              <a:t> </a:t>
            </a:r>
            <a:r>
              <a:rPr lang="en-US" sz="1800"/>
              <a:t>задовољство</a:t>
            </a:r>
            <a:r>
              <a:rPr lang="en-GB" sz="1800"/>
              <a:t> </a:t>
            </a:r>
            <a:endParaRPr lang="en-US" sz="1800"/>
          </a:p>
          <a:p>
            <a:pPr eaLnBrk="1" hangingPunct="1"/>
            <a:r>
              <a:rPr lang="en-US" sz="2200"/>
              <a:t>Значајне</a:t>
            </a:r>
            <a:r>
              <a:rPr lang="en-GB" sz="2200"/>
              <a:t> </a:t>
            </a:r>
            <a:r>
              <a:rPr lang="en-US" sz="2200"/>
              <a:t>промене</a:t>
            </a:r>
            <a:r>
              <a:rPr lang="en-GB" sz="2200"/>
              <a:t> </a:t>
            </a:r>
            <a:r>
              <a:rPr lang="en-US" sz="2200"/>
              <a:t>у</a:t>
            </a:r>
            <a:r>
              <a:rPr lang="en-GB" sz="2200"/>
              <a:t> </a:t>
            </a:r>
            <a:r>
              <a:rPr lang="en-US" sz="2200"/>
              <a:t>личности и понашању</a:t>
            </a:r>
            <a:r>
              <a:rPr lang="en-GB" sz="2200"/>
              <a:t> </a:t>
            </a:r>
            <a:endParaRPr lang="en-US" sz="2200"/>
          </a:p>
          <a:p>
            <a:pPr eaLnBrk="1" hangingPunct="1"/>
            <a:r>
              <a:rPr lang="en-US" sz="2200"/>
              <a:t>Запуштање</a:t>
            </a:r>
            <a:r>
              <a:rPr lang="en-GB" sz="2200"/>
              <a:t> </a:t>
            </a:r>
            <a:r>
              <a:rPr lang="en-US" sz="2200"/>
              <a:t>спољашњег</a:t>
            </a:r>
            <a:r>
              <a:rPr lang="en-GB" sz="2200"/>
              <a:t> </a:t>
            </a:r>
            <a:r>
              <a:rPr lang="en-US" sz="2200"/>
              <a:t>изгледа</a:t>
            </a:r>
            <a:r>
              <a:rPr lang="en-GB" sz="2200"/>
              <a:t> </a:t>
            </a:r>
            <a:r>
              <a:rPr lang="en-US" sz="2200"/>
              <a:t>и промене</a:t>
            </a:r>
            <a:r>
              <a:rPr lang="en-GB" sz="2200"/>
              <a:t> </a:t>
            </a:r>
            <a:r>
              <a:rPr lang="en-US" sz="2200"/>
              <a:t>у</a:t>
            </a:r>
            <a:r>
              <a:rPr lang="en-GB" sz="2200"/>
              <a:t> </a:t>
            </a:r>
            <a:r>
              <a:rPr lang="en-US" sz="2200"/>
              <a:t>телесној</a:t>
            </a:r>
            <a:r>
              <a:rPr lang="en-GB" sz="2200"/>
              <a:t> </a:t>
            </a:r>
            <a:r>
              <a:rPr lang="en-US" sz="2200"/>
              <a:t>тежини</a:t>
            </a:r>
            <a:r>
              <a:rPr lang="en-GB" sz="2200"/>
              <a:t> </a:t>
            </a:r>
            <a:endParaRPr lang="en-US" sz="2200"/>
          </a:p>
          <a:p>
            <a:pPr eaLnBrk="1" hangingPunct="1"/>
            <a:r>
              <a:rPr lang="en-US" sz="2200"/>
              <a:t>Перзистирање</a:t>
            </a:r>
            <a:r>
              <a:rPr lang="en-GB" sz="2200"/>
              <a:t> </a:t>
            </a:r>
            <a:r>
              <a:rPr lang="en-US" sz="2200"/>
              <a:t>самопотцењујућих</a:t>
            </a:r>
            <a:r>
              <a:rPr lang="en-GB" sz="2200"/>
              <a:t> </a:t>
            </a:r>
            <a:r>
              <a:rPr lang="en-US" sz="2200"/>
              <a:t>коментара</a:t>
            </a:r>
            <a:r>
              <a:rPr lang="en-GB" sz="2200"/>
              <a:t> </a:t>
            </a:r>
            <a:endParaRPr lang="en-US" sz="2200"/>
          </a:p>
          <a:p>
            <a:pPr eaLnBrk="1" hangingPunct="1"/>
            <a:r>
              <a:rPr lang="en-US" sz="2200"/>
              <a:t>Употреба</a:t>
            </a:r>
            <a:r>
              <a:rPr lang="en-GB" sz="2200"/>
              <a:t> </a:t>
            </a:r>
            <a:r>
              <a:rPr lang="en-US" sz="2200"/>
              <a:t>ПАС</a:t>
            </a:r>
            <a:r>
              <a:rPr lang="en-GB" sz="2200"/>
              <a:t> </a:t>
            </a:r>
            <a:endParaRPr lang="en-US" sz="2200"/>
          </a:p>
          <a:p>
            <a:pPr eaLnBrk="1" hangingPunct="1"/>
            <a:r>
              <a:rPr lang="en-US" sz="2200"/>
              <a:t>Изражене</a:t>
            </a:r>
            <a:r>
              <a:rPr lang="en-GB" sz="2200"/>
              <a:t> </a:t>
            </a:r>
            <a:r>
              <a:rPr lang="en-US" sz="2200"/>
              <a:t>тешкоће</a:t>
            </a:r>
            <a:r>
              <a:rPr lang="en-GB" sz="2200"/>
              <a:t> </a:t>
            </a:r>
            <a:r>
              <a:rPr lang="en-US" sz="2200"/>
              <a:t>емоционалне</a:t>
            </a:r>
            <a:r>
              <a:rPr lang="en-GB" sz="2200"/>
              <a:t> </a:t>
            </a:r>
            <a:r>
              <a:rPr lang="en-US" sz="2200"/>
              <a:t>контроле:</a:t>
            </a:r>
          </a:p>
          <a:p>
            <a:pPr lvl="1" eaLnBrk="1" hangingPunct="1"/>
            <a:r>
              <a:rPr lang="en-US" sz="1800"/>
              <a:t>Дисфорија</a:t>
            </a:r>
            <a:r>
              <a:rPr lang="en-GB" sz="1800"/>
              <a:t>, </a:t>
            </a:r>
            <a:r>
              <a:rPr lang="en-US" sz="1800"/>
              <a:t>интезивна</a:t>
            </a:r>
            <a:r>
              <a:rPr lang="en-GB" sz="1800"/>
              <a:t> </a:t>
            </a:r>
            <a:r>
              <a:rPr lang="en-US" sz="1800"/>
              <a:t>туга</a:t>
            </a:r>
            <a:r>
              <a:rPr lang="en-GB" sz="1800"/>
              <a:t> </a:t>
            </a:r>
            <a:r>
              <a:rPr lang="en-US" sz="1800"/>
              <a:t>и</a:t>
            </a:r>
            <a:r>
              <a:rPr lang="en-GB" sz="1800"/>
              <a:t> </a:t>
            </a:r>
            <a:r>
              <a:rPr lang="en-US" sz="1800"/>
              <a:t>очај</a:t>
            </a:r>
            <a:r>
              <a:rPr lang="en-GB" sz="1800"/>
              <a:t> </a:t>
            </a:r>
            <a:endParaRPr lang="en-US" sz="1800"/>
          </a:p>
          <a:p>
            <a:pPr lvl="1" eaLnBrk="1" hangingPunct="1"/>
            <a:r>
              <a:rPr lang="en-US" sz="1800"/>
              <a:t>Повишена</a:t>
            </a:r>
            <a:r>
              <a:rPr lang="en-GB" sz="1800"/>
              <a:t> </a:t>
            </a:r>
            <a:r>
              <a:rPr lang="en-US" sz="1800"/>
              <a:t>иритабилност</a:t>
            </a:r>
            <a:r>
              <a:rPr lang="en-GB" sz="1800"/>
              <a:t>, </a:t>
            </a:r>
            <a:r>
              <a:rPr lang="en-US" sz="1800"/>
              <a:t>бес</a:t>
            </a:r>
            <a:r>
              <a:rPr lang="en-GB" sz="1800"/>
              <a:t> </a:t>
            </a:r>
            <a:r>
              <a:rPr lang="en-US" sz="1800"/>
              <a:t>или</a:t>
            </a:r>
            <a:r>
              <a:rPr lang="en-GB" sz="1800"/>
              <a:t> </a:t>
            </a:r>
            <a:r>
              <a:rPr lang="en-US" sz="1800"/>
              <a:t>агресивност</a:t>
            </a:r>
            <a:r>
              <a:rPr lang="en-GB" sz="1800"/>
              <a:t> </a:t>
            </a:r>
            <a:endParaRPr lang="en-US" sz="1800"/>
          </a:p>
          <a:p>
            <a:pPr lvl="1" eaLnBrk="1" hangingPunct="1"/>
            <a:r>
              <a:rPr lang="en-US" sz="1800"/>
              <a:t>Повишено</a:t>
            </a:r>
            <a:r>
              <a:rPr lang="en-GB" sz="1800"/>
              <a:t> </a:t>
            </a:r>
            <a:r>
              <a:rPr lang="en-US" sz="1800"/>
              <a:t>преузимање</a:t>
            </a:r>
            <a:r>
              <a:rPr lang="en-GB" sz="1800"/>
              <a:t> </a:t>
            </a:r>
            <a:r>
              <a:rPr lang="en-US" sz="1800"/>
              <a:t>ризика</a:t>
            </a:r>
            <a:r>
              <a:rPr lang="en-GB" sz="1800"/>
              <a:t> </a:t>
            </a:r>
            <a:r>
              <a:rPr lang="en-US" sz="1800"/>
              <a:t>или</a:t>
            </a:r>
            <a:r>
              <a:rPr lang="en-GB" sz="1800"/>
              <a:t> </a:t>
            </a:r>
            <a:r>
              <a:rPr lang="en-US" sz="1800"/>
              <a:t>импулсивност</a:t>
            </a:r>
            <a:r>
              <a:rPr lang="en-GB" sz="1800"/>
              <a:t> </a:t>
            </a:r>
            <a:endParaRPr lang="en-US" sz="1800"/>
          </a:p>
          <a:p>
            <a:pPr eaLnBrk="1" hangingPunct="1"/>
            <a:r>
              <a:rPr lang="en-US" sz="2200"/>
              <a:t>Преокупација</a:t>
            </a:r>
            <a:r>
              <a:rPr lang="en-GB" sz="2200"/>
              <a:t> </a:t>
            </a:r>
            <a:r>
              <a:rPr lang="en-US" sz="2200"/>
              <a:t>смрћу</a:t>
            </a:r>
            <a:r>
              <a:rPr lang="en-GB" sz="2200"/>
              <a:t> </a:t>
            </a:r>
            <a:r>
              <a:rPr lang="en-US" sz="2200"/>
              <a:t>или</a:t>
            </a:r>
            <a:r>
              <a:rPr lang="en-GB" sz="2200"/>
              <a:t> </a:t>
            </a:r>
            <a:r>
              <a:rPr lang="en-US" sz="2200"/>
              <a:t>особама</a:t>
            </a:r>
            <a:r>
              <a:rPr lang="en-GB" sz="2200"/>
              <a:t> </a:t>
            </a:r>
            <a:r>
              <a:rPr lang="en-US" sz="2200"/>
              <a:t>које</a:t>
            </a:r>
            <a:r>
              <a:rPr lang="en-GB" sz="2200"/>
              <a:t> </a:t>
            </a:r>
            <a:r>
              <a:rPr lang="en-US" sz="2200"/>
              <a:t>су</a:t>
            </a:r>
            <a:r>
              <a:rPr lang="en-GB" sz="2200"/>
              <a:t> </a:t>
            </a:r>
            <a:r>
              <a:rPr lang="en-US" sz="2200"/>
              <a:t>извршиле</a:t>
            </a:r>
            <a:r>
              <a:rPr lang="en-GB" sz="2200"/>
              <a:t> </a:t>
            </a:r>
            <a:r>
              <a:rPr lang="en-US" sz="2200"/>
              <a:t>самоубиство</a:t>
            </a:r>
            <a:r>
              <a:rPr lang="en-GB" sz="2200"/>
              <a:t> </a:t>
            </a:r>
            <a:endParaRPr lang="en-US" sz="2200"/>
          </a:p>
          <a:p>
            <a:pPr eaLnBrk="1" hangingPunct="1"/>
            <a:r>
              <a:rPr lang="en-US" sz="2200"/>
              <a:t>Самоубиство</a:t>
            </a:r>
            <a:r>
              <a:rPr lang="en-GB" sz="2200"/>
              <a:t> </a:t>
            </a:r>
            <a:r>
              <a:rPr lang="en-US" sz="2200"/>
              <a:t>или</a:t>
            </a:r>
            <a:r>
              <a:rPr lang="en-GB" sz="2200"/>
              <a:t> </a:t>
            </a:r>
            <a:r>
              <a:rPr lang="en-US" sz="2200"/>
              <a:t>смрт</a:t>
            </a:r>
            <a:r>
              <a:rPr lang="en-GB" sz="2200"/>
              <a:t> </a:t>
            </a:r>
            <a:r>
              <a:rPr lang="en-US" sz="2200"/>
              <a:t>као</a:t>
            </a:r>
            <a:r>
              <a:rPr lang="en-GB" sz="2200"/>
              <a:t> </a:t>
            </a:r>
            <a:r>
              <a:rPr lang="en-US" sz="2200"/>
              <a:t>тема</a:t>
            </a:r>
            <a:r>
              <a:rPr lang="en-GB" sz="2200"/>
              <a:t> </a:t>
            </a:r>
            <a:r>
              <a:rPr lang="en-US" sz="2200"/>
              <a:t>конверзације</a:t>
            </a:r>
            <a:r>
              <a:rPr lang="en-GB" sz="2200"/>
              <a:t>, </a:t>
            </a:r>
            <a:r>
              <a:rPr lang="en-US" sz="2200"/>
              <a:t>састава</a:t>
            </a:r>
            <a:r>
              <a:rPr lang="en-GB" sz="2200"/>
              <a:t> </a:t>
            </a:r>
            <a:r>
              <a:rPr lang="en-US" sz="2200"/>
              <a:t>или</a:t>
            </a:r>
            <a:r>
              <a:rPr lang="en-GB" sz="2200"/>
              <a:t> </a:t>
            </a:r>
            <a:r>
              <a:rPr lang="en-US" sz="2200"/>
              <a:t>уметничког</a:t>
            </a:r>
            <a:r>
              <a:rPr lang="en-GB" sz="2200"/>
              <a:t> </a:t>
            </a:r>
            <a:r>
              <a:rPr lang="en-US" sz="2200"/>
              <a:t>израза</a:t>
            </a:r>
            <a:r>
              <a:rPr lang="en-GB" sz="2200"/>
              <a:t> </a:t>
            </a:r>
            <a:endParaRPr lang="en-US" sz="2200"/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Идентификација циљева интервенције</a:t>
            </a:r>
            <a:endParaRPr lang="en-GB"/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Garamond" pitchFamily="18" charset="0"/>
              <a:buAutoNum type="arabicPeriod"/>
            </a:pPr>
            <a:endParaRPr lang="en-US"/>
          </a:p>
          <a:p>
            <a:pPr marL="514350" indent="-514350" eaLnBrk="1" hangingPunct="1">
              <a:buFont typeface="Garamond" pitchFamily="18" charset="0"/>
              <a:buAutoNum type="arabicPeriod"/>
            </a:pPr>
            <a:r>
              <a:rPr lang="en-US"/>
              <a:t>Безбедност</a:t>
            </a:r>
            <a:r>
              <a:rPr lang="en-GB"/>
              <a:t> </a:t>
            </a:r>
            <a:r>
              <a:rPr lang="en-US"/>
              <a:t>и</a:t>
            </a:r>
            <a:r>
              <a:rPr lang="en-GB"/>
              <a:t> </a:t>
            </a:r>
            <a:r>
              <a:rPr lang="en-US"/>
              <a:t>сигурност</a:t>
            </a:r>
          </a:p>
          <a:p>
            <a:pPr marL="514350" indent="-514350" eaLnBrk="1" hangingPunct="1">
              <a:buFont typeface="Garamond" pitchFamily="18" charset="0"/>
              <a:buAutoNum type="arabicPeriod"/>
            </a:pPr>
            <a:r>
              <a:rPr lang="en-US"/>
              <a:t>Подршка</a:t>
            </a:r>
            <a:r>
              <a:rPr lang="en-GB"/>
              <a:t> </a:t>
            </a:r>
            <a:endParaRPr lang="en-US"/>
          </a:p>
          <a:p>
            <a:pPr marL="514350" indent="-514350" eaLnBrk="1" hangingPunct="1">
              <a:buFont typeface="Garamond" pitchFamily="18" charset="0"/>
              <a:buAutoNum type="arabicPeriod"/>
            </a:pPr>
            <a:r>
              <a:rPr lang="en-US"/>
              <a:t>Циљане</a:t>
            </a:r>
            <a:r>
              <a:rPr lang="en-GB"/>
              <a:t> </a:t>
            </a:r>
            <a:r>
              <a:rPr lang="en-US"/>
              <a:t>интервенције</a:t>
            </a:r>
            <a:endParaRPr lang="en-GB"/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Идентификација циљева интервенције </a:t>
            </a:r>
            <a:br>
              <a:rPr lang="en-US" sz="4000"/>
            </a:br>
            <a:r>
              <a:rPr lang="en-US" sz="4000" b="1"/>
              <a:t>- Безбедност и сигурност</a:t>
            </a:r>
            <a:endParaRPr lang="en-GB" sz="4000" b="1"/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2800"/>
          </a:p>
          <a:p>
            <a:pPr eaLnBrk="1" hangingPunct="1"/>
            <a:endParaRPr lang="en-US" sz="2800"/>
          </a:p>
          <a:p>
            <a:pPr eaLnBrk="1" hangingPunct="1"/>
            <a:r>
              <a:rPr lang="en-US" sz="2800"/>
              <a:t>Заштитити</a:t>
            </a:r>
            <a:r>
              <a:rPr lang="en-GB" sz="2800"/>
              <a:t> </a:t>
            </a:r>
            <a:r>
              <a:rPr lang="en-US" sz="2800"/>
              <a:t>пацијента</a:t>
            </a:r>
            <a:r>
              <a:rPr lang="en-GB" sz="2800"/>
              <a:t> </a:t>
            </a:r>
            <a:r>
              <a:rPr lang="en-US" sz="2800"/>
              <a:t>од</a:t>
            </a:r>
            <a:r>
              <a:rPr lang="en-GB" sz="2800"/>
              <a:t> </a:t>
            </a:r>
            <a:r>
              <a:rPr lang="en-US" sz="2800"/>
              <a:t>повређивања</a:t>
            </a:r>
            <a:r>
              <a:rPr lang="en-GB" sz="2800"/>
              <a:t> </a:t>
            </a:r>
            <a:endParaRPr lang="en-US" sz="2800"/>
          </a:p>
          <a:p>
            <a:pPr eaLnBrk="1" hangingPunct="1"/>
            <a:r>
              <a:rPr lang="en-US" sz="2800"/>
              <a:t>Пријем</a:t>
            </a:r>
            <a:r>
              <a:rPr lang="en-GB" sz="2800"/>
              <a:t> </a:t>
            </a:r>
            <a:r>
              <a:rPr lang="en-US" sz="2800"/>
              <a:t>у</a:t>
            </a:r>
            <a:r>
              <a:rPr lang="en-GB" sz="2800"/>
              <a:t> </a:t>
            </a:r>
            <a:r>
              <a:rPr lang="en-US" sz="2800"/>
              <a:t>болницу</a:t>
            </a:r>
            <a:r>
              <a:rPr lang="en-GB" sz="2800"/>
              <a:t> </a:t>
            </a:r>
            <a:r>
              <a:rPr lang="en-US" sz="2800"/>
              <a:t>високо</a:t>
            </a:r>
            <a:r>
              <a:rPr lang="en-GB" sz="2800"/>
              <a:t> </a:t>
            </a:r>
            <a:r>
              <a:rPr lang="en-US" sz="2800"/>
              <a:t>ризичних</a:t>
            </a:r>
            <a:r>
              <a:rPr lang="en-GB" sz="2800"/>
              <a:t> </a:t>
            </a:r>
            <a:endParaRPr lang="en-US" sz="2800"/>
          </a:p>
          <a:p>
            <a:pPr eaLnBrk="1" hangingPunct="1"/>
            <a:r>
              <a:rPr lang="en-US" sz="2800"/>
              <a:t>Медицинско</a:t>
            </a:r>
            <a:r>
              <a:rPr lang="en-GB" sz="2800"/>
              <a:t> </a:t>
            </a:r>
            <a:r>
              <a:rPr lang="en-US" sz="2800"/>
              <a:t>збрињавање</a:t>
            </a:r>
            <a:r>
              <a:rPr lang="en-GB" sz="2800"/>
              <a:t> </a:t>
            </a:r>
            <a:r>
              <a:rPr lang="en-US" sz="2800"/>
              <a:t>оних</a:t>
            </a:r>
            <a:r>
              <a:rPr lang="en-GB" sz="2800"/>
              <a:t> </a:t>
            </a:r>
            <a:r>
              <a:rPr lang="en-US" sz="2800"/>
              <a:t>који</a:t>
            </a:r>
            <a:r>
              <a:rPr lang="en-GB" sz="2800"/>
              <a:t> </a:t>
            </a:r>
            <a:r>
              <a:rPr lang="en-US" sz="2800"/>
              <a:t>су</a:t>
            </a:r>
            <a:r>
              <a:rPr lang="en-GB" sz="2800"/>
              <a:t> </a:t>
            </a:r>
            <a:r>
              <a:rPr lang="en-US" sz="2800"/>
              <a:t>покушали</a:t>
            </a:r>
            <a:r>
              <a:rPr lang="en-GB" sz="2800"/>
              <a:t> </a:t>
            </a:r>
            <a:endParaRPr lang="en-US" sz="2800"/>
          </a:p>
          <a:p>
            <a:pPr eaLnBrk="1" hangingPunct="1"/>
            <a:r>
              <a:rPr lang="en-US" sz="2800"/>
              <a:t>Надзор</a:t>
            </a:r>
            <a:r>
              <a:rPr lang="en-GB" sz="2800"/>
              <a:t> </a:t>
            </a:r>
            <a:r>
              <a:rPr lang="en-US" sz="2800"/>
              <a:t>понашања</a:t>
            </a:r>
            <a:r>
              <a:rPr lang="en-GB" sz="2800"/>
              <a:t>, </a:t>
            </a:r>
            <a:r>
              <a:rPr lang="en-US" sz="2800"/>
              <a:t>кретања</a:t>
            </a:r>
            <a:r>
              <a:rPr lang="en-GB" sz="2800"/>
              <a:t> </a:t>
            </a:r>
            <a:r>
              <a:rPr lang="en-US" sz="2800"/>
              <a:t>и</a:t>
            </a:r>
            <a:r>
              <a:rPr lang="en-GB" sz="2800"/>
              <a:t> </a:t>
            </a:r>
            <a:r>
              <a:rPr lang="en-US" sz="2800"/>
              <a:t>доступности</a:t>
            </a:r>
            <a:r>
              <a:rPr lang="en-GB" sz="2800"/>
              <a:t> </a:t>
            </a:r>
            <a:r>
              <a:rPr lang="en-US" sz="2800"/>
              <a:t>средствима</a:t>
            </a:r>
            <a:endParaRPr lang="en-GB" sz="2800"/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Идентификација циљева интервенције</a:t>
            </a:r>
            <a:br>
              <a:rPr lang="en-US" sz="4000"/>
            </a:br>
            <a:r>
              <a:rPr lang="en-US" sz="4000" b="1"/>
              <a:t>- Подршка</a:t>
            </a:r>
            <a:endParaRPr lang="en-GB" sz="4000" b="1"/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/>
              <a:t>Кооперативност</a:t>
            </a:r>
            <a:r>
              <a:rPr lang="en-GB" sz="2400"/>
              <a:t> </a:t>
            </a:r>
            <a:r>
              <a:rPr lang="en-US" sz="2400"/>
              <a:t>уже</a:t>
            </a:r>
            <a:r>
              <a:rPr lang="en-GB" sz="2400"/>
              <a:t> </a:t>
            </a:r>
            <a:r>
              <a:rPr lang="en-US" sz="2400"/>
              <a:t>и</a:t>
            </a:r>
            <a:r>
              <a:rPr lang="en-GB" sz="2400"/>
              <a:t> </a:t>
            </a:r>
            <a:r>
              <a:rPr lang="en-US" sz="2400"/>
              <a:t>шире</a:t>
            </a:r>
            <a:r>
              <a:rPr lang="en-GB" sz="2400"/>
              <a:t> </a:t>
            </a:r>
            <a:r>
              <a:rPr lang="en-US" sz="2400"/>
              <a:t>породице</a:t>
            </a:r>
            <a:r>
              <a:rPr lang="en-GB" sz="2400"/>
              <a:t> (</a:t>
            </a:r>
            <a:r>
              <a:rPr lang="en-US" sz="2400"/>
              <a:t>значајних</a:t>
            </a:r>
            <a:r>
              <a:rPr lang="en-GB" sz="2400"/>
              <a:t> </a:t>
            </a:r>
            <a:r>
              <a:rPr lang="en-US" sz="2400"/>
              <a:t>других</a:t>
            </a:r>
            <a:r>
              <a:rPr lang="en-GB" sz="2400"/>
              <a:t>) </a:t>
            </a:r>
            <a:r>
              <a:rPr lang="en-US" sz="2400"/>
              <a:t>за</a:t>
            </a:r>
            <a:r>
              <a:rPr lang="en-GB" sz="2400"/>
              <a:t> </a:t>
            </a:r>
            <a:r>
              <a:rPr lang="en-US" sz="2400"/>
              <a:t>нехоспитализоване</a:t>
            </a:r>
            <a:r>
              <a:rPr lang="en-GB" sz="2400"/>
              <a:t> </a:t>
            </a:r>
            <a:r>
              <a:rPr lang="en-US" sz="2400"/>
              <a:t>пацијенте</a:t>
            </a:r>
            <a:r>
              <a:rPr lang="en-GB" sz="2400"/>
              <a:t> </a:t>
            </a:r>
            <a:r>
              <a:rPr lang="en-US" sz="2400"/>
              <a:t>у</a:t>
            </a:r>
            <a:r>
              <a:rPr lang="en-GB" sz="2400"/>
              <a:t> </a:t>
            </a:r>
            <a:r>
              <a:rPr lang="en-US" sz="2400"/>
              <a:t>обављању</a:t>
            </a:r>
            <a:r>
              <a:rPr lang="en-GB" sz="2400"/>
              <a:t> </a:t>
            </a:r>
            <a:r>
              <a:rPr lang="en-US" sz="2400"/>
              <a:t>надзора</a:t>
            </a:r>
            <a:r>
              <a:rPr lang="en-GB" sz="2400"/>
              <a:t> </a:t>
            </a:r>
            <a:endParaRPr lang="en-US" sz="2400"/>
          </a:p>
          <a:p>
            <a:pPr eaLnBrk="1" hangingPunct="1"/>
            <a:r>
              <a:rPr lang="en-US" sz="2400"/>
              <a:t>Психоедукација</a:t>
            </a:r>
            <a:r>
              <a:rPr lang="en-GB" sz="2400"/>
              <a:t> </a:t>
            </a:r>
            <a:r>
              <a:rPr lang="en-US" sz="2400"/>
              <a:t>чланова</a:t>
            </a:r>
            <a:r>
              <a:rPr lang="en-GB" sz="2400"/>
              <a:t> </a:t>
            </a:r>
            <a:r>
              <a:rPr lang="en-US" sz="2400"/>
              <a:t>породице</a:t>
            </a:r>
            <a:r>
              <a:rPr lang="en-GB" sz="2400"/>
              <a:t> </a:t>
            </a:r>
            <a:r>
              <a:rPr lang="en-US" sz="2400"/>
              <a:t>о</a:t>
            </a:r>
            <a:r>
              <a:rPr lang="en-GB" sz="2400"/>
              <a:t> </a:t>
            </a:r>
            <a:r>
              <a:rPr lang="en-US" sz="2400"/>
              <a:t>принципима</a:t>
            </a:r>
            <a:r>
              <a:rPr lang="en-GB" sz="2400"/>
              <a:t> </a:t>
            </a:r>
            <a:r>
              <a:rPr lang="en-US" sz="2400"/>
              <a:t>спровођења</a:t>
            </a:r>
            <a:r>
              <a:rPr lang="en-GB" sz="2400"/>
              <a:t> </a:t>
            </a:r>
            <a:r>
              <a:rPr lang="en-US" sz="2400"/>
              <a:t>надзора</a:t>
            </a:r>
            <a:r>
              <a:rPr lang="en-GB" sz="2400"/>
              <a:t> </a:t>
            </a:r>
            <a:r>
              <a:rPr lang="en-US" sz="2400"/>
              <a:t>и</a:t>
            </a:r>
            <a:r>
              <a:rPr lang="en-GB" sz="2400"/>
              <a:t> </a:t>
            </a:r>
            <a:r>
              <a:rPr lang="en-US" sz="2400"/>
              <a:t>пружања</a:t>
            </a:r>
            <a:r>
              <a:rPr lang="en-GB" sz="2400"/>
              <a:t> </a:t>
            </a:r>
            <a:r>
              <a:rPr lang="en-US" sz="2400"/>
              <a:t>подршке</a:t>
            </a:r>
            <a:r>
              <a:rPr lang="en-GB" sz="2400"/>
              <a:t> </a:t>
            </a:r>
            <a:endParaRPr lang="en-US" sz="2400"/>
          </a:p>
          <a:p>
            <a:pPr eaLnBrk="1" hangingPunct="1"/>
            <a:r>
              <a:rPr lang="en-US" sz="2400"/>
              <a:t>Обезбеђивање</a:t>
            </a:r>
            <a:r>
              <a:rPr lang="en-GB" sz="2400"/>
              <a:t> </a:t>
            </a:r>
            <a:r>
              <a:rPr lang="en-US" sz="2400"/>
              <a:t>подршке</a:t>
            </a:r>
            <a:r>
              <a:rPr lang="en-GB" sz="2400"/>
              <a:t> </a:t>
            </a:r>
            <a:r>
              <a:rPr lang="en-US" sz="2400"/>
              <a:t>за</a:t>
            </a:r>
            <a:r>
              <a:rPr lang="en-GB" sz="2400"/>
              <a:t> </a:t>
            </a:r>
            <a:r>
              <a:rPr lang="en-US" sz="2400"/>
              <a:t>прислну</a:t>
            </a:r>
            <a:r>
              <a:rPr lang="en-GB" sz="2400"/>
              <a:t> </a:t>
            </a:r>
            <a:r>
              <a:rPr lang="en-US" sz="2400"/>
              <a:t>хоспитализацију</a:t>
            </a:r>
            <a:r>
              <a:rPr lang="en-GB" sz="2400"/>
              <a:t> </a:t>
            </a:r>
            <a:r>
              <a:rPr lang="en-US" sz="2400"/>
              <a:t>пацијента</a:t>
            </a:r>
            <a:r>
              <a:rPr lang="en-GB" sz="2400"/>
              <a:t> </a:t>
            </a:r>
            <a:r>
              <a:rPr lang="en-US" sz="2400"/>
              <a:t>уколико</a:t>
            </a:r>
            <a:r>
              <a:rPr lang="en-GB" sz="2400"/>
              <a:t> </a:t>
            </a:r>
            <a:r>
              <a:rPr lang="en-US" sz="2400"/>
              <a:t>се</a:t>
            </a:r>
            <a:r>
              <a:rPr lang="en-GB" sz="2400"/>
              <a:t> </a:t>
            </a:r>
            <a:r>
              <a:rPr lang="en-US" sz="2400"/>
              <a:t>повећа</a:t>
            </a:r>
            <a:r>
              <a:rPr lang="en-GB" sz="2400"/>
              <a:t> </a:t>
            </a:r>
            <a:r>
              <a:rPr lang="en-US" sz="2400"/>
              <a:t>суицидалност</a:t>
            </a:r>
            <a:r>
              <a:rPr lang="en-GB" sz="2400"/>
              <a:t> </a:t>
            </a:r>
            <a:r>
              <a:rPr lang="en-US" sz="2400"/>
              <a:t>пацијента</a:t>
            </a:r>
          </a:p>
          <a:p>
            <a:pPr eaLnBrk="1" hangingPunct="1"/>
            <a:r>
              <a:rPr lang="en-US" sz="2400"/>
              <a:t>Обезбеђивања</a:t>
            </a:r>
            <a:r>
              <a:rPr lang="en-GB" sz="2400"/>
              <a:t> </a:t>
            </a:r>
            <a:r>
              <a:rPr lang="en-US" sz="2400"/>
              <a:t>поновне</a:t>
            </a:r>
            <a:r>
              <a:rPr lang="en-GB" sz="2400"/>
              <a:t> </a:t>
            </a:r>
            <a:r>
              <a:rPr lang="en-US" sz="2400"/>
              <a:t>процене</a:t>
            </a:r>
            <a:r>
              <a:rPr lang="en-GB" sz="2400"/>
              <a:t> </a:t>
            </a:r>
            <a:r>
              <a:rPr lang="en-US" sz="2400"/>
              <a:t>унутар</a:t>
            </a:r>
            <a:r>
              <a:rPr lang="en-GB" sz="2400"/>
              <a:t> 12-24h </a:t>
            </a:r>
            <a:r>
              <a:rPr lang="en-US" sz="2400"/>
              <a:t>од</a:t>
            </a:r>
            <a:r>
              <a:rPr lang="en-GB" sz="2400"/>
              <a:t> </a:t>
            </a:r>
            <a:r>
              <a:rPr lang="en-US" sz="2400"/>
              <a:t>отпуштања</a:t>
            </a:r>
            <a:r>
              <a:rPr lang="en-GB" sz="2400"/>
              <a:t> </a:t>
            </a:r>
            <a:r>
              <a:rPr lang="en-US" sz="2400"/>
              <a:t>пацијента</a:t>
            </a:r>
            <a:r>
              <a:rPr lang="en-GB" sz="2400"/>
              <a:t>, </a:t>
            </a:r>
            <a:r>
              <a:rPr lang="en-US" sz="2400"/>
              <a:t>прављењем</a:t>
            </a:r>
            <a:r>
              <a:rPr lang="en-GB" sz="2400"/>
              <a:t> </a:t>
            </a:r>
            <a:r>
              <a:rPr lang="en-US" sz="2400"/>
              <a:t>специјалног</a:t>
            </a:r>
            <a:r>
              <a:rPr lang="en-GB" sz="2400"/>
              <a:t> </a:t>
            </a:r>
            <a:r>
              <a:rPr lang="en-US" sz="2400"/>
              <a:t>договора</a:t>
            </a:r>
            <a:r>
              <a:rPr lang="en-GB" sz="2400"/>
              <a:t> </a:t>
            </a:r>
            <a:r>
              <a:rPr lang="en-US" sz="2400"/>
              <a:t>и</a:t>
            </a:r>
            <a:r>
              <a:rPr lang="en-GB" sz="2400"/>
              <a:t> </a:t>
            </a:r>
            <a:r>
              <a:rPr lang="en-US" sz="2400"/>
              <a:t>антисуицидалног</a:t>
            </a:r>
            <a:r>
              <a:rPr lang="en-GB" sz="2400"/>
              <a:t> </a:t>
            </a:r>
            <a:r>
              <a:rPr lang="en-US" sz="2400"/>
              <a:t>уговора</a:t>
            </a:r>
            <a:r>
              <a:rPr lang="en-GB" sz="2400"/>
              <a:t> (</a:t>
            </a:r>
            <a:r>
              <a:rPr lang="en-US" sz="2400"/>
              <a:t>уколико</a:t>
            </a:r>
            <a:r>
              <a:rPr lang="en-GB" sz="2400"/>
              <a:t> </a:t>
            </a:r>
            <a:r>
              <a:rPr lang="en-US" sz="2400"/>
              <a:t>се</a:t>
            </a:r>
            <a:r>
              <a:rPr lang="en-GB" sz="2400"/>
              <a:t> </a:t>
            </a:r>
            <a:r>
              <a:rPr lang="en-US" sz="2400"/>
              <a:t>оствари</a:t>
            </a:r>
            <a:r>
              <a:rPr lang="en-GB" sz="2400"/>
              <a:t> </a:t>
            </a:r>
            <a:r>
              <a:rPr lang="en-US" sz="2400"/>
              <a:t>поверљив</a:t>
            </a:r>
            <a:r>
              <a:rPr lang="en-GB" sz="2400"/>
              <a:t> </a:t>
            </a:r>
            <a:r>
              <a:rPr lang="en-US" sz="2400"/>
              <a:t>однос</a:t>
            </a:r>
            <a:r>
              <a:rPr lang="en-GB" sz="2400"/>
              <a:t> </a:t>
            </a:r>
            <a:r>
              <a:rPr lang="en-US" sz="2400"/>
              <a:t>са</a:t>
            </a:r>
            <a:r>
              <a:rPr lang="en-GB" sz="2400"/>
              <a:t> </a:t>
            </a:r>
            <a:r>
              <a:rPr lang="en-US" sz="2400"/>
              <a:t>пацијентом</a:t>
            </a:r>
            <a:r>
              <a:rPr lang="en-GB" sz="2400"/>
              <a:t>; </a:t>
            </a:r>
            <a:r>
              <a:rPr lang="en-US" sz="2400"/>
              <a:t>није</a:t>
            </a:r>
            <a:r>
              <a:rPr lang="en-GB" sz="2400"/>
              <a:t> </a:t>
            </a:r>
            <a:r>
              <a:rPr lang="en-US" sz="2400"/>
              <a:t>индикован</a:t>
            </a:r>
            <a:r>
              <a:rPr lang="en-GB" sz="2400"/>
              <a:t> </a:t>
            </a:r>
            <a:r>
              <a:rPr lang="en-US" sz="2400"/>
              <a:t>код</a:t>
            </a:r>
            <a:r>
              <a:rPr lang="en-GB" sz="2400"/>
              <a:t> </a:t>
            </a:r>
            <a:r>
              <a:rPr lang="en-US" sz="2400"/>
              <a:t>психотичних</a:t>
            </a:r>
            <a:r>
              <a:rPr lang="en-GB" sz="2400"/>
              <a:t>, </a:t>
            </a:r>
            <a:r>
              <a:rPr lang="en-US" sz="2400"/>
              <a:t>агитираних</a:t>
            </a:r>
            <a:r>
              <a:rPr lang="en-GB" sz="2400"/>
              <a:t>, </a:t>
            </a:r>
            <a:r>
              <a:rPr lang="en-US" sz="2400"/>
              <a:t>импулсивних</a:t>
            </a:r>
            <a:r>
              <a:rPr lang="en-GB" sz="2400"/>
              <a:t> </a:t>
            </a:r>
            <a:r>
              <a:rPr lang="en-US" sz="2400"/>
              <a:t>интоксикованих</a:t>
            </a:r>
            <a:r>
              <a:rPr lang="en-GB" sz="2400"/>
              <a:t> </a:t>
            </a:r>
            <a:r>
              <a:rPr lang="en-US" sz="2400"/>
              <a:t>и</a:t>
            </a:r>
            <a:r>
              <a:rPr lang="en-GB" sz="2400"/>
              <a:t> </a:t>
            </a:r>
            <a:r>
              <a:rPr lang="en-US" sz="2400"/>
              <a:t>когнитивно</a:t>
            </a:r>
            <a:r>
              <a:rPr lang="en-GB" sz="2400"/>
              <a:t> </a:t>
            </a:r>
            <a:r>
              <a:rPr lang="en-US" sz="2400"/>
              <a:t>нарушених</a:t>
            </a:r>
            <a:r>
              <a:rPr lang="en-GB" sz="2400"/>
              <a:t> </a:t>
            </a:r>
            <a:r>
              <a:rPr lang="en-US" sz="2400"/>
              <a:t>пацијената</a:t>
            </a:r>
            <a:r>
              <a:rPr lang="en-GB" sz="2400"/>
              <a:t>)</a:t>
            </a:r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Идентификација циљева интервенције</a:t>
            </a:r>
            <a:br>
              <a:rPr lang="en-US" sz="4000"/>
            </a:br>
            <a:r>
              <a:rPr lang="en-US" sz="4000" b="1"/>
              <a:t>- Циљане интервенције</a:t>
            </a:r>
            <a:endParaRPr lang="en-GB" sz="4000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8813"/>
            <a:ext cx="8229600" cy="4197350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Cyrl-RS" dirty="0"/>
              <a:t>Обично</a:t>
            </a:r>
            <a:r>
              <a:rPr lang="en-GB" dirty="0"/>
              <a:t> 3 </a:t>
            </a:r>
            <a:r>
              <a:rPr lang="sr-Cyrl-RS" dirty="0"/>
              <a:t>области</a:t>
            </a:r>
            <a:r>
              <a:rPr lang="en-GB" dirty="0"/>
              <a:t> </a:t>
            </a:r>
            <a:r>
              <a:rPr lang="sr-Cyrl-RS" dirty="0"/>
              <a:t>интервенисања</a:t>
            </a:r>
            <a:r>
              <a:rPr lang="en-GB" dirty="0"/>
              <a:t>:</a:t>
            </a: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озбиљан</a:t>
            </a:r>
            <a:r>
              <a:rPr lang="en-GB" dirty="0"/>
              <a:t> </a:t>
            </a:r>
            <a:r>
              <a:rPr lang="sr-Cyrl-RS" dirty="0"/>
              <a:t>ментални</a:t>
            </a:r>
            <a:r>
              <a:rPr lang="en-GB" dirty="0"/>
              <a:t> </a:t>
            </a:r>
            <a:r>
              <a:rPr lang="sr-Cyrl-RS" dirty="0"/>
              <a:t>поремећај</a:t>
            </a:r>
            <a:r>
              <a:rPr lang="en-GB" dirty="0"/>
              <a:t> </a:t>
            </a: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фармакотерапија</a:t>
            </a:r>
            <a:r>
              <a:rPr lang="en-GB" dirty="0"/>
              <a:t> </a:t>
            </a: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акутни</a:t>
            </a:r>
            <a:r>
              <a:rPr lang="en-GB" dirty="0"/>
              <a:t> </a:t>
            </a:r>
            <a:r>
              <a:rPr lang="sr-Cyrl-RS" dirty="0"/>
              <a:t>или</a:t>
            </a:r>
            <a:r>
              <a:rPr lang="en-GB" dirty="0"/>
              <a:t> </a:t>
            </a:r>
            <a:r>
              <a:rPr lang="sr-Cyrl-RS" dirty="0"/>
              <a:t>хронични</a:t>
            </a:r>
            <a:r>
              <a:rPr lang="en-GB" dirty="0"/>
              <a:t> </a:t>
            </a:r>
            <a:r>
              <a:rPr lang="sr-Cyrl-RS" dirty="0"/>
              <a:t>психосоцијални</a:t>
            </a:r>
            <a:r>
              <a:rPr lang="en-GB" dirty="0"/>
              <a:t> </a:t>
            </a:r>
            <a:r>
              <a:rPr lang="sr-Cyrl-RS" dirty="0"/>
              <a:t>стрес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оправак</a:t>
            </a:r>
            <a:r>
              <a:rPr lang="en-GB" dirty="0"/>
              <a:t> </a:t>
            </a:r>
            <a:r>
              <a:rPr lang="sr-Cyrl-RS" dirty="0"/>
              <a:t>стратегија</a:t>
            </a:r>
            <a:r>
              <a:rPr lang="en-GB" dirty="0"/>
              <a:t> </a:t>
            </a:r>
            <a:r>
              <a:rPr lang="sr-Cyrl-RS" dirty="0"/>
              <a:t>решавања</a:t>
            </a:r>
            <a:r>
              <a:rPr lang="en-GB" dirty="0"/>
              <a:t> </a:t>
            </a:r>
            <a:r>
              <a:rPr lang="sr-Cyrl-RS" dirty="0"/>
              <a:t>проблема</a:t>
            </a:r>
            <a:r>
              <a:rPr lang="en-GB" dirty="0"/>
              <a:t> </a:t>
            </a: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перзистирајући</a:t>
            </a:r>
            <a:r>
              <a:rPr lang="en-GB" dirty="0"/>
              <a:t> </a:t>
            </a:r>
            <a:r>
              <a:rPr lang="sr-Cyrl-RS" dirty="0"/>
              <a:t>маладаптивни</a:t>
            </a:r>
            <a:r>
              <a:rPr lang="en-GB" dirty="0"/>
              <a:t> </a:t>
            </a:r>
            <a:r>
              <a:rPr lang="sr-Cyrl-RS" dirty="0"/>
              <a:t>обрасци</a:t>
            </a:r>
            <a:r>
              <a:rPr lang="en-GB" dirty="0"/>
              <a:t> </a:t>
            </a:r>
            <a:r>
              <a:rPr lang="sr-Cyrl-RS" dirty="0"/>
              <a:t>размишљања</a:t>
            </a:r>
            <a:r>
              <a:rPr lang="en-GB" dirty="0"/>
              <a:t>, </a:t>
            </a:r>
            <a:r>
              <a:rPr lang="sr-Cyrl-RS" dirty="0"/>
              <a:t>емоционалног</a:t>
            </a:r>
            <a:r>
              <a:rPr lang="en-GB" dirty="0"/>
              <a:t> </a:t>
            </a:r>
            <a:r>
              <a:rPr lang="sr-Cyrl-RS" dirty="0"/>
              <a:t>реаговања</a:t>
            </a:r>
            <a:r>
              <a:rPr lang="en-GB" dirty="0"/>
              <a:t> </a:t>
            </a:r>
            <a:r>
              <a:rPr lang="sr-Cyrl-RS" dirty="0"/>
              <a:t>и</a:t>
            </a:r>
            <a:r>
              <a:rPr lang="en-GB" dirty="0"/>
              <a:t> </a:t>
            </a:r>
            <a:r>
              <a:rPr lang="sr-Cyrl-RS" dirty="0"/>
              <a:t>понашња</a:t>
            </a:r>
            <a:r>
              <a:rPr lang="en-GB" dirty="0"/>
              <a:t> </a:t>
            </a: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грађење</a:t>
            </a:r>
            <a:r>
              <a:rPr lang="en-GB" dirty="0"/>
              <a:t> </a:t>
            </a:r>
            <a:r>
              <a:rPr lang="sr-Cyrl-RS" dirty="0"/>
              <a:t>вештина</a:t>
            </a:r>
            <a:r>
              <a:rPr lang="en-GB" dirty="0"/>
              <a:t> </a:t>
            </a:r>
            <a:r>
              <a:rPr lang="sr-Cyrl-RS" dirty="0"/>
              <a:t>решавања</a:t>
            </a:r>
            <a:r>
              <a:rPr lang="en-GB" dirty="0"/>
              <a:t> </a:t>
            </a:r>
            <a:r>
              <a:rPr lang="sr-Cyrl-RS" dirty="0"/>
              <a:t>проблема</a:t>
            </a:r>
            <a:r>
              <a:rPr lang="en-GB" dirty="0"/>
              <a:t> </a:t>
            </a: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когнитивно-бихевиор терапија</a:t>
            </a:r>
            <a:endParaRPr lang="en-GB" dirty="0"/>
          </a:p>
        </p:txBody>
      </p:sp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Поруке упозорења:</a:t>
            </a:r>
            <a:endParaRPr lang="en-GB"/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Када се самоубилачке намере обелодане треба их озбиљно схватити!</a:t>
            </a:r>
          </a:p>
          <a:p>
            <a:r>
              <a:rPr lang="en-US"/>
              <a:t>Није истинита мисао да људи који говоре о самоубиству то неће урадити!</a:t>
            </a:r>
          </a:p>
          <a:p>
            <a:r>
              <a:rPr lang="en-US"/>
              <a:t>Две трећине људи који су извршили самоубиство су некоме испричали о својим намерама!</a:t>
            </a:r>
          </a:p>
          <a:p>
            <a:r>
              <a:rPr lang="en-US"/>
              <a:t>Пажљиво проценити намере!</a:t>
            </a:r>
            <a:endParaRPr lang="en-GB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Фактори ризика за суицидалне мисли, планове и покушаје:</a:t>
            </a:r>
            <a:endParaRPr lang="en-GB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/>
          </a:p>
          <a:p>
            <a:endParaRPr lang="en-US" sz="2800"/>
          </a:p>
          <a:p>
            <a:r>
              <a:rPr lang="en-US" sz="2800"/>
              <a:t>посебно угрожене особе са менталним поремећајима</a:t>
            </a:r>
          </a:p>
          <a:p>
            <a:r>
              <a:rPr lang="en-US" sz="2800"/>
              <a:t>особе женског пола</a:t>
            </a:r>
          </a:p>
          <a:p>
            <a:r>
              <a:rPr lang="en-US" sz="2800"/>
              <a:t>млађе особе</a:t>
            </a:r>
          </a:p>
          <a:p>
            <a:r>
              <a:rPr lang="en-US" sz="2800"/>
              <a:t>мање образоване </a:t>
            </a:r>
            <a:endParaRPr lang="en-GB" sz="2800"/>
          </a:p>
          <a:p>
            <a:r>
              <a:rPr lang="en-US" sz="2800"/>
              <a:t>особе које нису у браку</a:t>
            </a:r>
            <a:endParaRPr lang="en-GB" sz="280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Разумевање епидемиологије самоубистава</a:t>
            </a:r>
            <a:endParaRPr lang="en-GB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/>
          </a:p>
          <a:p>
            <a:r>
              <a:rPr lang="en-US" sz="2800"/>
              <a:t>Као основ за процену ризика од самоубистава</a:t>
            </a:r>
          </a:p>
          <a:p>
            <a:pPr>
              <a:buFont typeface="Wingdings" pitchFamily="2" charset="2"/>
              <a:buNone/>
            </a:pPr>
            <a:endParaRPr lang="en-US" sz="2800"/>
          </a:p>
          <a:p>
            <a:r>
              <a:rPr lang="en-US" sz="2800"/>
              <a:t>Ради помоћи рођацима самоубице и другим особама због последица самоубиства</a:t>
            </a:r>
          </a:p>
          <a:p>
            <a:pPr>
              <a:buFont typeface="Wingdings" pitchFamily="2" charset="2"/>
              <a:buNone/>
            </a:pPr>
            <a:endParaRPr lang="en-US" sz="2800"/>
          </a:p>
          <a:p>
            <a:r>
              <a:rPr lang="en-US" sz="2800"/>
              <a:t>Као водич за спречавање самоубиства</a:t>
            </a:r>
            <a:endParaRPr lang="en-GB" sz="280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/>
              <a:t>Епидемиологија суицидалности</a:t>
            </a:r>
            <a:endParaRPr lang="en-GB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911725"/>
          </a:xfrm>
        </p:spPr>
        <p:txBody>
          <a:bodyPr/>
          <a:lstStyle/>
          <a:p>
            <a:r>
              <a:rPr lang="en-US" sz="2800"/>
              <a:t>Половина оних који изврше самоубиство није никада психијатријски третирано</a:t>
            </a:r>
          </a:p>
          <a:p>
            <a:r>
              <a:rPr lang="en-US" sz="2800"/>
              <a:t>Половина оних који успело или неуспело покушавају суицид јесу особе које пате од различитих облика депресије</a:t>
            </a:r>
          </a:p>
          <a:p>
            <a:r>
              <a:rPr lang="en-US" sz="2800"/>
              <a:t>Самоубиство чешће извршавају мушкарци него жене</a:t>
            </a:r>
          </a:p>
          <a:p>
            <a:r>
              <a:rPr lang="en-US" sz="2800"/>
              <a:t>Покушај самоубиства је чешћа појава код жена него мушкараца</a:t>
            </a:r>
          </a:p>
          <a:p>
            <a:r>
              <a:rPr lang="en-US" sz="2800"/>
              <a:t>Ризично доба за мушкарце је 55, а за жене 45 година живота</a:t>
            </a:r>
            <a:endParaRPr lang="en-GB" sz="280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У граду је већи број самоубистава него у селу</a:t>
            </a:r>
          </a:p>
          <a:p>
            <a:r>
              <a:rPr lang="en-US" sz="2800"/>
              <a:t>Календарски и метеоролошки чиниоци се узимају као индикатори повећања суицидалности:</a:t>
            </a:r>
          </a:p>
          <a:p>
            <a:pPr lvl="1"/>
            <a:r>
              <a:rPr lang="en-US"/>
              <a:t>пролеће</a:t>
            </a:r>
          </a:p>
          <a:p>
            <a:pPr lvl="1"/>
            <a:r>
              <a:rPr lang="en-US"/>
              <a:t>јесен</a:t>
            </a:r>
          </a:p>
          <a:p>
            <a:pPr lvl="1"/>
            <a:r>
              <a:rPr lang="en-US"/>
              <a:t>кишовито време</a:t>
            </a:r>
          </a:p>
          <a:p>
            <a:pPr lvl="1"/>
            <a:r>
              <a:rPr lang="en-US"/>
              <a:t>преподневни сати</a:t>
            </a:r>
          </a:p>
          <a:p>
            <a:pPr lvl="1"/>
            <a:r>
              <a:rPr lang="en-US"/>
              <a:t>почетак недеље, тзв. недељна неуроза</a:t>
            </a:r>
          </a:p>
          <a:p>
            <a:r>
              <a:rPr lang="en-US" sz="2800"/>
              <a:t>Незапосленост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Културалне специфичности суицидалности</a:t>
            </a:r>
            <a:endParaRPr lang="en-GB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/>
          </a:p>
          <a:p>
            <a:r>
              <a:rPr lang="en-US" sz="2800"/>
              <a:t>Стопе суицидалних мисли варирају од 3,1% у Кини до 15,9% међу становницима Новог Зеланда – различити културни стандарди о прихватљивости сопштавања својих мисли о самоубиству другима</a:t>
            </a:r>
          </a:p>
          <a:p>
            <a:pPr>
              <a:buFont typeface="Wingdings" pitchFamily="2" charset="2"/>
              <a:buNone/>
            </a:pPr>
            <a:endParaRPr lang="en-US" sz="2800"/>
          </a:p>
          <a:p>
            <a:r>
              <a:rPr lang="en-US" sz="2800"/>
              <a:t>У земљама са нижим регистрованим стопама суицидалне мисли нису биле пријављиване</a:t>
            </a:r>
            <a:endParaRPr lang="en-GB" sz="280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Суицидалност старих</a:t>
            </a:r>
            <a:endParaRPr lang="en-GB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Старије особе далеко чешће извршавају суицид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r>
              <a:rPr lang="en-US"/>
              <a:t>У нашој земљи од укупног броја самоубица 45% су старији од 60 година</a:t>
            </a:r>
          </a:p>
          <a:p>
            <a:pPr>
              <a:buFont typeface="Wingdings" pitchFamily="2" charset="2"/>
              <a:buNone/>
            </a:pPr>
            <a:endParaRPr lang="en-GB"/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6|19.8|10.8|20.9|16.3|19.1"/>
</p:tagLst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ustom 1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803</TotalTime>
  <Words>1782</Words>
  <Application>Microsoft Macintosh PowerPoint</Application>
  <PresentationFormat>On-screen Show (4:3)</PresentationFormat>
  <Paragraphs>268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Arial</vt:lpstr>
      <vt:lpstr>Calibri</vt:lpstr>
      <vt:lpstr>Garamond</vt:lpstr>
      <vt:lpstr>Wingdings</vt:lpstr>
      <vt:lpstr>Office Theme</vt:lpstr>
      <vt:lpstr>ОСС: Ургентна медицина Ургентна стања у психијатрији    13. недеља наставе вежбе О суицидалности </vt:lpstr>
      <vt:lpstr>Самоубиство</vt:lpstr>
      <vt:lpstr>Суицидалност</vt:lpstr>
      <vt:lpstr>Фактори ризика за суицидалне мисли, планове и покушаје:</vt:lpstr>
      <vt:lpstr>Разумевање епидемиологије самоубистава</vt:lpstr>
      <vt:lpstr>Епидемиологија суицидалности</vt:lpstr>
      <vt:lpstr>PowerPoint Presentation</vt:lpstr>
      <vt:lpstr>Културалне специфичности суицидалности</vt:lpstr>
      <vt:lpstr>Суицидалност старих</vt:lpstr>
      <vt:lpstr>Вулнерабилност за суицидалност</vt:lpstr>
      <vt:lpstr>Самоубиство у депресивном поремећају</vt:lpstr>
      <vt:lpstr>Самоубиство и злоупотреба алкохола</vt:lpstr>
      <vt:lpstr>Самоубиство и схизофренија</vt:lpstr>
      <vt:lpstr>Рационално самоубиство</vt:lpstr>
      <vt:lpstr>Врсте самоубистава - подела према времену</vt:lpstr>
      <vt:lpstr>Алтруистичка самоубиства</vt:lpstr>
      <vt:lpstr>Тенденциозна самоубиства</vt:lpstr>
      <vt:lpstr>Кризне интервенције код суицидалних особа</vt:lpstr>
      <vt:lpstr>Процена суицидалности - Шта радити?!</vt:lpstr>
      <vt:lpstr>Процена суицидалности - Шта не радити?!</vt:lpstr>
      <vt:lpstr>Процена суицидалности - Шта не избегавати?!</vt:lpstr>
      <vt:lpstr>Процена суицидалности - упозоравајући знаци</vt:lpstr>
      <vt:lpstr>Процена суицидалне идеације</vt:lpstr>
      <vt:lpstr>Процена суицидалних намера</vt:lpstr>
      <vt:lpstr>Процена мотивације за самоубиством</vt:lpstr>
      <vt:lpstr>Евалуација фактора суицидалности</vt:lpstr>
      <vt:lpstr>Евалуација фактора суицидалности</vt:lpstr>
      <vt:lpstr>Евалуација фактора суицидалности</vt:lpstr>
      <vt:lpstr>Евалуација фактора суицидалности</vt:lpstr>
      <vt:lpstr>Евалуација фактора суицидалности</vt:lpstr>
      <vt:lpstr>Евалуација фактора суицидалности</vt:lpstr>
      <vt:lpstr>Идентификација шта се актуелно догађа</vt:lpstr>
      <vt:lpstr>Упозоравајући знаци на суицидалност адолесцената</vt:lpstr>
      <vt:lpstr>Идентификација циљева интервенције</vt:lpstr>
      <vt:lpstr>Идентификација циљева интервенције  - Безбедност и сигурност</vt:lpstr>
      <vt:lpstr>Идентификација циљева интервенције - Подршка</vt:lpstr>
      <vt:lpstr>Идентификација циљева интервенције - Циљане интервенције</vt:lpstr>
      <vt:lpstr>Поруке упозорења: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Milica Borovcanin</dc:creator>
  <cp:lastModifiedBy>Milica Borovcanin</cp:lastModifiedBy>
  <cp:revision>16</cp:revision>
  <dcterms:created xsi:type="dcterms:W3CDTF">2016-04-17T21:38:32Z</dcterms:created>
  <dcterms:modified xsi:type="dcterms:W3CDTF">2022-09-26T08:59:53Z</dcterms:modified>
</cp:coreProperties>
</file>