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8" r:id="rId3"/>
    <p:sldId id="297" r:id="rId4"/>
    <p:sldId id="299" r:id="rId5"/>
    <p:sldId id="300" r:id="rId6"/>
    <p:sldId id="258" r:id="rId7"/>
    <p:sldId id="259" r:id="rId8"/>
    <p:sldId id="295" r:id="rId9"/>
    <p:sldId id="296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586"/>
  </p:normalViewPr>
  <p:slideViewPr>
    <p:cSldViewPr>
      <p:cViewPr varScale="1">
        <p:scale>
          <a:sx n="106" d="100"/>
          <a:sy n="106" d="100"/>
        </p:scale>
        <p:origin x="180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Garamond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B01A5-019E-47D5-9BB2-CBB889FA5CF6}" type="datetimeFigureOut">
              <a:rPr lang="en-US"/>
              <a:pPr>
                <a:defRPr/>
              </a:pPr>
              <a:t>9/26/22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69FA3-3246-42D9-973A-366CC7C8A1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A46E0-4185-4CFD-8690-70A31DD9CF2F}" type="datetimeFigureOut">
              <a:rPr lang="en-US"/>
              <a:pPr>
                <a:defRPr/>
              </a:pPr>
              <a:t>9/26/22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6B3D6-C190-471E-A97E-74B7056192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3B7C4-1E1C-4822-A320-FC4FBD88F0F2}" type="datetimeFigureOut">
              <a:rPr lang="en-US"/>
              <a:pPr>
                <a:defRPr/>
              </a:pPr>
              <a:t>9/26/22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BE1E0-5605-4F89-83BA-0D02B38070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C00000"/>
              </a:buClr>
              <a:buFont typeface="Wingdings" pitchFamily="2" charset="2"/>
              <a:buChar char="Ø"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AD9DA-4FEF-45E3-B602-219893FD7EAD}" type="datetimeFigureOut">
              <a:rPr lang="en-US"/>
              <a:pPr>
                <a:defRPr/>
              </a:pPr>
              <a:t>9/26/22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4C918-0128-4B27-8BD4-04A0CCE32B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73882-9148-4054-90FB-F80EEC009172}" type="datetimeFigureOut">
              <a:rPr lang="en-US"/>
              <a:pPr>
                <a:defRPr/>
              </a:pPr>
              <a:t>9/26/22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46965-E13F-467F-ABE0-426F1A1BEA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48C09-FD4D-4001-927C-6EB57FFC0FAA}" type="datetimeFigureOut">
              <a:rPr lang="en-US"/>
              <a:pPr>
                <a:defRPr/>
              </a:pPr>
              <a:t>9/26/22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227EE-7CE6-4649-B336-3623429C568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D4E7D-AE0A-4115-AB21-82CDD1183D3D}" type="datetimeFigureOut">
              <a:rPr lang="en-US"/>
              <a:pPr>
                <a:defRPr/>
              </a:pPr>
              <a:t>9/26/22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9E7AB-2A7A-4770-9694-C471846C23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CBAED-D7AA-4DE0-9AFD-0320E7F8298A}" type="datetimeFigureOut">
              <a:rPr lang="en-US"/>
              <a:pPr>
                <a:defRPr/>
              </a:pPr>
              <a:t>9/26/22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4E7E6-F862-4DB0-A869-20A10196AC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FDB81-C999-4C51-A0FB-1F407220198D}" type="datetimeFigureOut">
              <a:rPr lang="en-US"/>
              <a:pPr>
                <a:defRPr/>
              </a:pPr>
              <a:t>9/26/22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8718D-450C-4020-900C-44AF1C2B5C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55DD9-1EB7-4BA3-873D-02B326D86CE2}" type="datetimeFigureOut">
              <a:rPr lang="en-US"/>
              <a:pPr>
                <a:defRPr/>
              </a:pPr>
              <a:t>9/26/22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C942D-7090-43CF-8567-EC212025F4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17481-6E9F-4019-9D5C-35E525B78C81}" type="datetimeFigureOut">
              <a:rPr lang="en-US"/>
              <a:pPr>
                <a:defRPr/>
              </a:pPr>
              <a:t>9/26/22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D86AC-5EB2-44B1-80FD-4E03416D54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382496-742A-413C-9D86-C7E306B0C830}" type="datetimeFigureOut">
              <a:rPr lang="en-US"/>
              <a:pPr>
                <a:defRPr/>
              </a:pPr>
              <a:t>9/26/22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53D13B-0B41-41FC-A3F7-AF466F6508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Garamond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endParaRPr lang="sr-Cyrl-RS" b="1" dirty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>
                <a:solidFill>
                  <a:srgbClr val="C00000"/>
                </a:solidFill>
              </a:rPr>
              <a:t>проф. др Милица М. </a:t>
            </a:r>
            <a:r>
              <a:rPr lang="sr-Cyrl-RS" b="1" dirty="0" err="1">
                <a:solidFill>
                  <a:srgbClr val="C00000"/>
                </a:solidFill>
              </a:rPr>
              <a:t>Боровчанин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sr-Cyrl-RS" b="1" dirty="0"/>
            </a:br>
            <a:r>
              <a:rPr lang="sr-Cyrl-RS" b="1" dirty="0"/>
              <a:t>ОСС: Ургентна медицина</a:t>
            </a:r>
            <a:br>
              <a:rPr lang="sr-Cyrl-RS" b="1" dirty="0"/>
            </a:br>
            <a:r>
              <a:rPr lang="sr-Cyrl-RS" b="1" dirty="0"/>
              <a:t>Ургентна стања у психијатрији</a:t>
            </a:r>
            <a:br>
              <a:rPr lang="sr-Cyrl-RS" b="1" dirty="0"/>
            </a:br>
            <a:br>
              <a:rPr lang="sr-Cyrl-RS" b="1" dirty="0"/>
            </a:br>
            <a:r>
              <a:rPr lang="sr-Cyrl-RS" dirty="0"/>
              <a:t>13. недеља наставе</a:t>
            </a:r>
            <a:br>
              <a:rPr lang="sr-Cyrl-RS" dirty="0"/>
            </a:br>
            <a:r>
              <a:rPr lang="sr-Cyrl-RS" dirty="0"/>
              <a:t>вежбе</a:t>
            </a:r>
            <a:br>
              <a:rPr lang="en-US" dirty="0"/>
            </a:br>
            <a:r>
              <a:rPr lang="sr-Cyrl-RS" u="sng" dirty="0"/>
              <a:t>О агресивности</a:t>
            </a:r>
            <a:br>
              <a:rPr lang="sr-Cyrl-RS" b="1" dirty="0"/>
            </a:br>
            <a:endParaRPr lang="en-GB" b="1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Процена агресивности</a:t>
            </a:r>
            <a:br>
              <a:rPr lang="sr-Cyrl-RS" dirty="0"/>
            </a:br>
            <a:r>
              <a:rPr lang="sr-Cyrl-RS" dirty="0"/>
              <a:t>- упозоравајући знаци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488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Cyrl-RS" dirty="0"/>
              <a:t>	Упозоравајући</a:t>
            </a:r>
            <a:r>
              <a:rPr lang="en-GB" dirty="0"/>
              <a:t> </a:t>
            </a:r>
            <a:r>
              <a:rPr lang="sr-Cyrl-RS" dirty="0"/>
              <a:t>знаци</a:t>
            </a:r>
            <a:r>
              <a:rPr lang="en-GB" dirty="0"/>
              <a:t> </a:t>
            </a:r>
            <a:r>
              <a:rPr lang="sr-Cyrl-RS" dirty="0"/>
              <a:t>на</a:t>
            </a:r>
            <a:r>
              <a:rPr lang="en-GB" dirty="0"/>
              <a:t> </a:t>
            </a:r>
            <a:r>
              <a:rPr lang="sr-Cyrl-RS" dirty="0"/>
              <a:t>могућу</a:t>
            </a:r>
            <a:r>
              <a:rPr lang="en-GB" dirty="0"/>
              <a:t> </a:t>
            </a:r>
            <a:r>
              <a:rPr lang="sr-Cyrl-RS" dirty="0"/>
              <a:t>скривену</a:t>
            </a:r>
            <a:r>
              <a:rPr lang="en-GB" dirty="0"/>
              <a:t> </a:t>
            </a:r>
            <a:r>
              <a:rPr lang="sr-Cyrl-RS" dirty="0"/>
              <a:t>агресивну</a:t>
            </a:r>
            <a:r>
              <a:rPr lang="en-GB" dirty="0"/>
              <a:t> </a:t>
            </a:r>
            <a:r>
              <a:rPr lang="sr-Cyrl-RS" dirty="0"/>
              <a:t>идеацију</a:t>
            </a:r>
            <a:r>
              <a:rPr lang="en-GB" dirty="0"/>
              <a:t>, </a:t>
            </a:r>
            <a:r>
              <a:rPr lang="sr-Cyrl-RS" dirty="0"/>
              <a:t>намеру</a:t>
            </a:r>
            <a:r>
              <a:rPr lang="en-GB" dirty="0"/>
              <a:t>, </a:t>
            </a:r>
            <a:r>
              <a:rPr lang="sr-Cyrl-RS" dirty="0"/>
              <a:t>план</a:t>
            </a:r>
            <a:r>
              <a:rPr lang="en-GB" dirty="0"/>
              <a:t>:</a:t>
            </a:r>
            <a:endParaRPr lang="sr-Cyrl-RS" dirty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GB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евидентна</a:t>
            </a:r>
            <a:r>
              <a:rPr lang="en-GB" dirty="0"/>
              <a:t> </a:t>
            </a:r>
            <a:r>
              <a:rPr lang="sr-Cyrl-RS" dirty="0"/>
              <a:t>психоза</a:t>
            </a:r>
            <a:endParaRPr lang="en-GB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немогућност</a:t>
            </a:r>
            <a:r>
              <a:rPr lang="en-GB" dirty="0"/>
              <a:t> </a:t>
            </a:r>
            <a:r>
              <a:rPr lang="sr-Cyrl-RS" dirty="0"/>
              <a:t>успостављања</a:t>
            </a:r>
            <a:r>
              <a:rPr lang="en-GB" dirty="0"/>
              <a:t> </a:t>
            </a:r>
            <a:r>
              <a:rPr lang="sr-Cyrl-RS" dirty="0"/>
              <a:t>дијалога</a:t>
            </a:r>
            <a:endParaRPr lang="en-GB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избегавање</a:t>
            </a:r>
            <a:r>
              <a:rPr lang="en-GB" dirty="0"/>
              <a:t> </a:t>
            </a:r>
            <a:r>
              <a:rPr lang="sr-Cyrl-RS" dirty="0"/>
              <a:t>контакта</a:t>
            </a:r>
            <a:r>
              <a:rPr lang="en-GB" dirty="0"/>
              <a:t> </a:t>
            </a:r>
            <a:r>
              <a:rPr lang="sr-Cyrl-RS" dirty="0"/>
              <a:t>очима</a:t>
            </a:r>
            <a:endParaRPr lang="en-GB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опирање</a:t>
            </a:r>
            <a:r>
              <a:rPr lang="en-GB" dirty="0"/>
              <a:t> </a:t>
            </a:r>
            <a:r>
              <a:rPr lang="sr-Cyrl-RS" dirty="0"/>
              <a:t>да</a:t>
            </a:r>
            <a:r>
              <a:rPr lang="en-GB" dirty="0"/>
              <a:t> </a:t>
            </a:r>
            <a:r>
              <a:rPr lang="sr-Cyrl-RS" dirty="0"/>
              <a:t>одговори</a:t>
            </a:r>
            <a:r>
              <a:rPr lang="en-GB" dirty="0"/>
              <a:t> </a:t>
            </a:r>
            <a:r>
              <a:rPr lang="sr-Cyrl-RS" dirty="0"/>
              <a:t>на</a:t>
            </a:r>
            <a:r>
              <a:rPr lang="en-GB" dirty="0"/>
              <a:t> </a:t>
            </a:r>
            <a:r>
              <a:rPr lang="sr-Cyrl-RS" dirty="0"/>
              <a:t>директна</a:t>
            </a:r>
            <a:r>
              <a:rPr lang="en-GB" dirty="0"/>
              <a:t> </a:t>
            </a:r>
            <a:r>
              <a:rPr lang="sr-Cyrl-RS" dirty="0"/>
              <a:t>питања</a:t>
            </a:r>
            <a:r>
              <a:rPr lang="en-GB" dirty="0"/>
              <a:t> </a:t>
            </a:r>
            <a:r>
              <a:rPr lang="sr-Cyrl-RS" dirty="0"/>
              <a:t>о</a:t>
            </a:r>
            <a:r>
              <a:rPr lang="en-GB" dirty="0"/>
              <a:t> </a:t>
            </a:r>
            <a:r>
              <a:rPr lang="sr-Cyrl-RS" dirty="0"/>
              <a:t>агресивности</a:t>
            </a:r>
            <a:endParaRPr lang="en-GB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одговора</a:t>
            </a:r>
            <a:r>
              <a:rPr lang="en-GB" dirty="0"/>
              <a:t> </a:t>
            </a:r>
            <a:r>
              <a:rPr lang="sr-Cyrl-RS" dirty="0"/>
              <a:t>са</a:t>
            </a:r>
            <a:r>
              <a:rPr lang="en-GB" dirty="0"/>
              <a:t> “</a:t>
            </a:r>
            <a:r>
              <a:rPr lang="sr-Cyrl-RS" dirty="0"/>
              <a:t>не</a:t>
            </a:r>
            <a:r>
              <a:rPr lang="en-GB" dirty="0"/>
              <a:t> </a:t>
            </a:r>
            <a:r>
              <a:rPr lang="sr-Cyrl-RS" dirty="0"/>
              <a:t>знам</a:t>
            </a:r>
            <a:r>
              <a:rPr lang="en-GB" dirty="0"/>
              <a:t>”</a:t>
            </a:r>
            <a:r>
              <a:rPr lang="sr-Cyrl-RS" dirty="0"/>
              <a:t> на</a:t>
            </a:r>
            <a:r>
              <a:rPr lang="en-GB" dirty="0"/>
              <a:t> </a:t>
            </a:r>
            <a:r>
              <a:rPr lang="sr-Cyrl-RS" dirty="0"/>
              <a:t>питања</a:t>
            </a:r>
            <a:r>
              <a:rPr lang="en-GB" dirty="0"/>
              <a:t> </a:t>
            </a:r>
            <a:r>
              <a:rPr lang="sr-Cyrl-RS" dirty="0"/>
              <a:t>о</a:t>
            </a:r>
            <a:r>
              <a:rPr lang="en-GB" dirty="0"/>
              <a:t> </a:t>
            </a:r>
            <a:r>
              <a:rPr lang="sr-Cyrl-RS" dirty="0"/>
              <a:t>агресивним</a:t>
            </a:r>
            <a:r>
              <a:rPr lang="en-GB" dirty="0"/>
              <a:t> </a:t>
            </a:r>
            <a:r>
              <a:rPr lang="sr-Cyrl-RS" dirty="0"/>
              <a:t>намерама</a:t>
            </a:r>
            <a:endParaRPr lang="en-GB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потиштеност</a:t>
            </a:r>
            <a:r>
              <a:rPr lang="en-GB" dirty="0"/>
              <a:t>, </a:t>
            </a:r>
            <a:r>
              <a:rPr lang="sr-Cyrl-RS" dirty="0"/>
              <a:t>очај</a:t>
            </a:r>
            <a:r>
              <a:rPr lang="en-GB" dirty="0"/>
              <a:t> </a:t>
            </a:r>
            <a:r>
              <a:rPr lang="sr-Cyrl-RS" dirty="0"/>
              <a:t>или</a:t>
            </a:r>
            <a:r>
              <a:rPr lang="en-GB" dirty="0"/>
              <a:t> </a:t>
            </a:r>
            <a:r>
              <a:rPr lang="sr-Cyrl-RS" dirty="0"/>
              <a:t>емоционална</a:t>
            </a:r>
            <a:r>
              <a:rPr lang="en-GB" dirty="0"/>
              <a:t> </a:t>
            </a:r>
            <a:r>
              <a:rPr lang="sr-Cyrl-RS" dirty="0"/>
              <a:t>хладноћа</a:t>
            </a:r>
            <a:endParaRPr lang="en-GB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видљив</a:t>
            </a:r>
            <a:r>
              <a:rPr lang="en-GB" dirty="0"/>
              <a:t> </a:t>
            </a:r>
            <a:r>
              <a:rPr lang="sr-Cyrl-RS" dirty="0"/>
              <a:t>бес</a:t>
            </a:r>
            <a:r>
              <a:rPr lang="en-GB" dirty="0"/>
              <a:t> </a:t>
            </a:r>
            <a:r>
              <a:rPr lang="sr-Cyrl-RS" dirty="0"/>
              <a:t>или</a:t>
            </a:r>
            <a:r>
              <a:rPr lang="en-GB" dirty="0"/>
              <a:t> </a:t>
            </a:r>
            <a:r>
              <a:rPr lang="sr-Cyrl-RS" dirty="0"/>
              <a:t>агитација</a:t>
            </a:r>
            <a:endParaRPr lang="en-GB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Елементи процене агресивности</a:t>
            </a:r>
            <a:endParaRPr lang="en-GB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r>
              <a:rPr lang="en-US" dirty="0" err="1"/>
              <a:t>Историја</a:t>
            </a:r>
            <a:r>
              <a:rPr lang="en-GB" dirty="0"/>
              <a:t> </a:t>
            </a:r>
            <a:r>
              <a:rPr lang="sr-Cyrl-RS" dirty="0"/>
              <a:t>особе</a:t>
            </a:r>
            <a:endParaRPr lang="en-GB" dirty="0"/>
          </a:p>
          <a:p>
            <a:pPr eaLnBrk="1" hangingPunct="1"/>
            <a:r>
              <a:rPr lang="en-US" dirty="0" err="1"/>
              <a:t>Понашање</a:t>
            </a:r>
            <a:endParaRPr lang="en-GB" dirty="0"/>
          </a:p>
          <a:p>
            <a:pPr eaLnBrk="1" hangingPunct="1"/>
            <a:r>
              <a:rPr lang="en-US" dirty="0" err="1"/>
              <a:t>Социјалне</a:t>
            </a:r>
            <a:r>
              <a:rPr lang="en-GB" dirty="0"/>
              <a:t> </a:t>
            </a:r>
            <a:r>
              <a:rPr lang="en-US" dirty="0" err="1"/>
              <a:t>околности</a:t>
            </a:r>
            <a:endParaRPr lang="en-GB" dirty="0"/>
          </a:p>
          <a:p>
            <a:pPr eaLnBrk="1" hangingPunct="1"/>
            <a:r>
              <a:rPr lang="en-US" dirty="0" err="1"/>
              <a:t>Здравствене</a:t>
            </a:r>
            <a:r>
              <a:rPr lang="en-GB" dirty="0"/>
              <a:t> </a:t>
            </a:r>
            <a:r>
              <a:rPr lang="en-US" dirty="0" err="1"/>
              <a:t>околности</a:t>
            </a:r>
            <a:endParaRPr lang="en-GB" dirty="0"/>
          </a:p>
          <a:p>
            <a:pPr eaLnBrk="1" hangingPunct="1"/>
            <a:r>
              <a:rPr lang="en-US" dirty="0" err="1"/>
              <a:t>Друге</a:t>
            </a:r>
            <a:r>
              <a:rPr lang="en-GB" dirty="0"/>
              <a:t> </a:t>
            </a:r>
            <a:r>
              <a:rPr lang="en-US" dirty="0" err="1"/>
              <a:t>релевантне</a:t>
            </a:r>
            <a:r>
              <a:rPr lang="en-GB" dirty="0"/>
              <a:t> </a:t>
            </a:r>
            <a:r>
              <a:rPr lang="en-US" dirty="0" err="1"/>
              <a:t>информације</a:t>
            </a:r>
            <a:endParaRPr lang="en-GB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Елементи процене агресивности</a:t>
            </a:r>
            <a:br>
              <a:rPr lang="sr-Cyrl-RS" dirty="0"/>
            </a:br>
            <a:r>
              <a:rPr lang="sr-Cyrl-RS" b="1" dirty="0">
                <a:solidFill>
                  <a:srgbClr val="C00000"/>
                </a:solidFill>
              </a:rPr>
              <a:t>- историја особе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2800"/>
          </a:p>
          <a:p>
            <a:pPr eaLnBrk="1" hangingPunct="1"/>
            <a:r>
              <a:rPr lang="en-US" sz="2800"/>
              <a:t>Раније</a:t>
            </a:r>
            <a:r>
              <a:rPr lang="en-GB" sz="2800"/>
              <a:t> </a:t>
            </a:r>
            <a:r>
              <a:rPr lang="en-US" sz="2800"/>
              <a:t>агресивно</a:t>
            </a:r>
            <a:r>
              <a:rPr lang="en-GB" sz="2800"/>
              <a:t> </a:t>
            </a:r>
            <a:r>
              <a:rPr lang="en-US" sz="2800"/>
              <a:t>или</a:t>
            </a:r>
            <a:r>
              <a:rPr lang="en-GB" sz="2800"/>
              <a:t> </a:t>
            </a:r>
            <a:r>
              <a:rPr lang="en-US" sz="2800"/>
              <a:t>насилно</a:t>
            </a:r>
            <a:r>
              <a:rPr lang="en-GB" sz="2800"/>
              <a:t> </a:t>
            </a:r>
            <a:r>
              <a:rPr lang="en-US" sz="2800"/>
              <a:t>понашање</a:t>
            </a:r>
            <a:r>
              <a:rPr lang="en-GB" sz="2800"/>
              <a:t> </a:t>
            </a:r>
            <a:r>
              <a:rPr lang="en-US" sz="2800"/>
              <a:t>према</a:t>
            </a:r>
            <a:r>
              <a:rPr lang="en-GB" sz="2800"/>
              <a:t> </a:t>
            </a:r>
            <a:r>
              <a:rPr lang="en-US" sz="2800"/>
              <a:t>себи</a:t>
            </a:r>
            <a:r>
              <a:rPr lang="en-GB" sz="2800"/>
              <a:t> </a:t>
            </a:r>
            <a:r>
              <a:rPr lang="en-US" sz="2800"/>
              <a:t>или</a:t>
            </a:r>
            <a:r>
              <a:rPr lang="en-GB" sz="2800"/>
              <a:t> </a:t>
            </a:r>
            <a:r>
              <a:rPr lang="en-US" sz="2800"/>
              <a:t>другима</a:t>
            </a:r>
            <a:endParaRPr lang="en-GB" sz="2800"/>
          </a:p>
          <a:p>
            <a:pPr eaLnBrk="1" hangingPunct="1">
              <a:buFont typeface="Wingdings" pitchFamily="2" charset="2"/>
              <a:buNone/>
            </a:pPr>
            <a:endParaRPr lang="en-GB" sz="2800"/>
          </a:p>
          <a:p>
            <a:pPr eaLnBrk="1" hangingPunct="1"/>
            <a:r>
              <a:rPr lang="en-US" sz="2800"/>
              <a:t>Полицијски</a:t>
            </a:r>
            <a:r>
              <a:rPr lang="en-GB" sz="2800"/>
              <a:t> </a:t>
            </a:r>
            <a:r>
              <a:rPr lang="en-US" sz="2800"/>
              <a:t>досије</a:t>
            </a:r>
            <a:endParaRPr lang="en-GB" sz="2800"/>
          </a:p>
          <a:p>
            <a:pPr eaLnBrk="1" hangingPunct="1">
              <a:buFont typeface="Wingdings" pitchFamily="2" charset="2"/>
              <a:buNone/>
            </a:pPr>
            <a:endParaRPr lang="en-GB" sz="2800"/>
          </a:p>
          <a:p>
            <a:pPr eaLnBrk="1" hangingPunct="1"/>
            <a:r>
              <a:rPr lang="en-US" sz="2800"/>
              <a:t>Подаци</a:t>
            </a:r>
            <a:r>
              <a:rPr lang="en-GB" sz="2800"/>
              <a:t> </a:t>
            </a:r>
            <a:r>
              <a:rPr lang="en-US" sz="2800"/>
              <a:t>о</a:t>
            </a:r>
            <a:r>
              <a:rPr lang="en-GB" sz="2800"/>
              <a:t> </a:t>
            </a:r>
            <a:r>
              <a:rPr lang="en-US" sz="2800"/>
              <a:t>ранијој</a:t>
            </a:r>
            <a:r>
              <a:rPr lang="en-GB" sz="2800"/>
              <a:t> </a:t>
            </a:r>
            <a:r>
              <a:rPr lang="en-US" sz="2800"/>
              <a:t>употреби</a:t>
            </a:r>
            <a:r>
              <a:rPr lang="en-GB" sz="2800"/>
              <a:t> </a:t>
            </a:r>
            <a:r>
              <a:rPr lang="en-US" sz="2800"/>
              <a:t>ПАС</a:t>
            </a:r>
            <a:r>
              <a:rPr lang="en-GB" sz="2800"/>
              <a:t> </a:t>
            </a:r>
            <a:r>
              <a:rPr lang="en-US" sz="2800"/>
              <a:t>или</a:t>
            </a:r>
            <a:r>
              <a:rPr lang="en-GB" sz="2800"/>
              <a:t> </a:t>
            </a:r>
            <a:r>
              <a:rPr lang="en-US" sz="2800"/>
              <a:t>алкохола</a:t>
            </a:r>
            <a:endParaRPr lang="en-GB" sz="280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Елементи процене агресивности</a:t>
            </a:r>
            <a:br>
              <a:rPr lang="sr-Cyrl-RS" dirty="0"/>
            </a:br>
            <a:r>
              <a:rPr lang="sr-Cyrl-RS" b="1" dirty="0">
                <a:solidFill>
                  <a:srgbClr val="C00000"/>
                </a:solidFill>
              </a:rPr>
              <a:t>- понашање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eaLnBrk="1" hangingPunct="1"/>
            <a:r>
              <a:rPr lang="en-US" sz="2200" dirty="0" err="1"/>
              <a:t>Алкохолисаност</a:t>
            </a:r>
            <a:r>
              <a:rPr lang="en-GB" sz="2200" dirty="0"/>
              <a:t> </a:t>
            </a:r>
            <a:r>
              <a:rPr lang="en-US" sz="2200" dirty="0" err="1"/>
              <a:t>или</a:t>
            </a:r>
            <a:r>
              <a:rPr lang="en-GB" sz="2200" dirty="0"/>
              <a:t> </a:t>
            </a:r>
            <a:r>
              <a:rPr lang="en-US" sz="2200" dirty="0" err="1"/>
              <a:t>утицај</a:t>
            </a:r>
            <a:r>
              <a:rPr lang="en-US" sz="2200" dirty="0"/>
              <a:t> </a:t>
            </a:r>
            <a:r>
              <a:rPr lang="en-US" sz="2200" dirty="0" err="1"/>
              <a:t>психоактивних</a:t>
            </a:r>
            <a:r>
              <a:rPr lang="en-US" sz="2200" dirty="0"/>
              <a:t> </a:t>
            </a:r>
            <a:r>
              <a:rPr lang="en-US" sz="2200" dirty="0" err="1"/>
              <a:t>супстанци</a:t>
            </a:r>
            <a:endParaRPr lang="en-GB" sz="2200" dirty="0"/>
          </a:p>
          <a:p>
            <a:pPr eaLnBrk="1" hangingPunct="1"/>
            <a:r>
              <a:rPr lang="en-US" sz="2200" dirty="0" err="1"/>
              <a:t>Агитираност</a:t>
            </a:r>
            <a:r>
              <a:rPr lang="en-GB" sz="2200" dirty="0"/>
              <a:t>, </a:t>
            </a:r>
            <a:r>
              <a:rPr lang="en-US" sz="2200" dirty="0" err="1"/>
              <a:t>хостилност</a:t>
            </a:r>
            <a:r>
              <a:rPr lang="en-GB" sz="2200" dirty="0"/>
              <a:t>, </a:t>
            </a:r>
            <a:r>
              <a:rPr lang="en-US" sz="2200" dirty="0" err="1"/>
              <a:t>претње</a:t>
            </a:r>
            <a:endParaRPr lang="en-GB" sz="2200" dirty="0"/>
          </a:p>
          <a:p>
            <a:pPr eaLnBrk="1" hangingPunct="1"/>
            <a:r>
              <a:rPr lang="en-US" sz="2200" dirty="0" err="1"/>
              <a:t>Вербална</a:t>
            </a:r>
            <a:r>
              <a:rPr lang="en-GB" sz="2200" dirty="0"/>
              <a:t> </a:t>
            </a:r>
            <a:r>
              <a:rPr lang="en-US" sz="2200" dirty="0" err="1"/>
              <a:t>агресивност</a:t>
            </a:r>
            <a:r>
              <a:rPr lang="en-GB" sz="2200" dirty="0"/>
              <a:t> </a:t>
            </a:r>
            <a:r>
              <a:rPr lang="en-US" sz="2200" dirty="0" err="1"/>
              <a:t>или</a:t>
            </a:r>
            <a:r>
              <a:rPr lang="en-GB" sz="2200" dirty="0"/>
              <a:t> </a:t>
            </a:r>
            <a:r>
              <a:rPr lang="en-US" sz="2200" dirty="0" err="1"/>
              <a:t>повишен</a:t>
            </a:r>
            <a:r>
              <a:rPr lang="en-GB" sz="2200" dirty="0"/>
              <a:t> </a:t>
            </a:r>
            <a:r>
              <a:rPr lang="en-US" sz="2200" dirty="0" err="1"/>
              <a:t>инте</a:t>
            </a:r>
            <a:r>
              <a:rPr lang="sr-Cyrl-RS" sz="2200" dirty="0"/>
              <a:t>н</a:t>
            </a:r>
            <a:r>
              <a:rPr lang="en-US" sz="2200" dirty="0" err="1"/>
              <a:t>зитет</a:t>
            </a:r>
            <a:r>
              <a:rPr lang="en-GB" sz="2200" dirty="0"/>
              <a:t> </a:t>
            </a:r>
            <a:r>
              <a:rPr lang="en-US" sz="2200" dirty="0" err="1"/>
              <a:t>говора</a:t>
            </a:r>
            <a:r>
              <a:rPr lang="en-GB" sz="2200" dirty="0"/>
              <a:t> </a:t>
            </a:r>
          </a:p>
          <a:p>
            <a:pPr eaLnBrk="1" hangingPunct="1"/>
            <a:r>
              <a:rPr lang="en-US" sz="2200" dirty="0" err="1"/>
              <a:t>Спонтано</a:t>
            </a:r>
            <a:r>
              <a:rPr lang="en-GB" sz="2200" dirty="0"/>
              <a:t> </a:t>
            </a:r>
            <a:r>
              <a:rPr lang="en-US" sz="2200" dirty="0" err="1"/>
              <a:t>изражавање</a:t>
            </a:r>
            <a:r>
              <a:rPr lang="en-GB" sz="2200" dirty="0"/>
              <a:t> </a:t>
            </a:r>
            <a:r>
              <a:rPr lang="en-US" sz="2200" dirty="0" err="1"/>
              <a:t>насилних</a:t>
            </a:r>
            <a:r>
              <a:rPr lang="en-GB" sz="2200" dirty="0"/>
              <a:t> </a:t>
            </a:r>
            <a:r>
              <a:rPr lang="en-US" sz="2200" dirty="0" err="1"/>
              <a:t>мисли</a:t>
            </a:r>
            <a:r>
              <a:rPr lang="en-GB" sz="2200" dirty="0"/>
              <a:t> </a:t>
            </a:r>
            <a:r>
              <a:rPr lang="en-US" sz="2200" dirty="0"/>
              <a:t>и</a:t>
            </a:r>
            <a:r>
              <a:rPr lang="en-GB" sz="2200" dirty="0"/>
              <a:t> </a:t>
            </a:r>
            <a:r>
              <a:rPr lang="en-US" sz="2200" dirty="0" err="1"/>
              <a:t>планова</a:t>
            </a:r>
            <a:endParaRPr lang="en-GB" sz="2200" dirty="0"/>
          </a:p>
          <a:p>
            <a:pPr eaLnBrk="1" hangingPunct="1"/>
            <a:r>
              <a:rPr lang="en-US" sz="2200" dirty="0" err="1"/>
              <a:t>Забринутост</a:t>
            </a:r>
            <a:r>
              <a:rPr lang="en-GB" sz="2200" dirty="0"/>
              <a:t> </a:t>
            </a:r>
            <a:r>
              <a:rPr lang="en-US" sz="2200" dirty="0" err="1"/>
              <a:t>особа</a:t>
            </a:r>
            <a:r>
              <a:rPr lang="en-GB" sz="2200" dirty="0"/>
              <a:t> </a:t>
            </a:r>
            <a:r>
              <a:rPr lang="en-US" sz="2200" dirty="0" err="1"/>
              <a:t>из</a:t>
            </a:r>
            <a:r>
              <a:rPr lang="en-GB" sz="2200" dirty="0"/>
              <a:t> </a:t>
            </a:r>
            <a:r>
              <a:rPr lang="en-US" sz="2200" dirty="0" err="1"/>
              <a:t>пратње</a:t>
            </a:r>
            <a:r>
              <a:rPr lang="en-GB" sz="2200" dirty="0"/>
              <a:t> </a:t>
            </a:r>
            <a:r>
              <a:rPr lang="en-US" sz="2200" dirty="0" err="1"/>
              <a:t>због</a:t>
            </a:r>
            <a:r>
              <a:rPr lang="en-GB" sz="2200" dirty="0"/>
              <a:t> </a:t>
            </a:r>
            <a:r>
              <a:rPr lang="en-US" sz="2200" dirty="0" err="1"/>
              <a:t>агресивног</a:t>
            </a:r>
            <a:r>
              <a:rPr lang="en-GB" sz="2200" dirty="0"/>
              <a:t> </a:t>
            </a:r>
            <a:r>
              <a:rPr lang="en-US" sz="2200" dirty="0" err="1"/>
              <a:t>понашања</a:t>
            </a:r>
            <a:r>
              <a:rPr lang="en-GB" sz="2200" dirty="0"/>
              <a:t> </a:t>
            </a:r>
            <a:r>
              <a:rPr lang="sr-Cyrl-RS" sz="2200" dirty="0"/>
              <a:t>особе</a:t>
            </a:r>
            <a:endParaRPr lang="en-GB" sz="2200" dirty="0"/>
          </a:p>
          <a:p>
            <a:pPr eaLnBrk="1" hangingPunct="1"/>
            <a:r>
              <a:rPr lang="en-US" sz="2200" dirty="0" err="1"/>
              <a:t>Ударање</a:t>
            </a:r>
            <a:r>
              <a:rPr lang="en-GB" sz="2200" dirty="0"/>
              <a:t> </a:t>
            </a:r>
            <a:r>
              <a:rPr lang="en-US" sz="2200" dirty="0" err="1"/>
              <a:t>намештаја</a:t>
            </a:r>
            <a:r>
              <a:rPr lang="en-GB" sz="2200" dirty="0"/>
              <a:t>, </a:t>
            </a:r>
            <a:r>
              <a:rPr lang="en-US" sz="2200" dirty="0" err="1"/>
              <a:t>стискање</a:t>
            </a:r>
            <a:r>
              <a:rPr lang="en-GB" sz="2200" dirty="0"/>
              <a:t> </a:t>
            </a:r>
            <a:r>
              <a:rPr lang="en-US" sz="2200" dirty="0" err="1"/>
              <a:t>песница</a:t>
            </a:r>
            <a:r>
              <a:rPr lang="en-GB" sz="2200" dirty="0"/>
              <a:t>, </a:t>
            </a:r>
            <a:r>
              <a:rPr lang="en-US" sz="2200" dirty="0" err="1"/>
              <a:t>бацање</a:t>
            </a:r>
            <a:r>
              <a:rPr lang="en-GB" sz="2200" dirty="0"/>
              <a:t> </a:t>
            </a:r>
            <a:r>
              <a:rPr lang="en-US" sz="2200" dirty="0" err="1"/>
              <a:t>ствари</a:t>
            </a:r>
            <a:endParaRPr lang="en-GB" sz="2200" dirty="0"/>
          </a:p>
          <a:p>
            <a:pPr eaLnBrk="1" hangingPunct="1"/>
            <a:r>
              <a:rPr lang="en-US" sz="2200" dirty="0" err="1"/>
              <a:t>Самоповређујуће</a:t>
            </a:r>
            <a:r>
              <a:rPr lang="en-GB" sz="2200" dirty="0"/>
              <a:t> </a:t>
            </a:r>
            <a:r>
              <a:rPr lang="en-US" sz="2200" dirty="0" err="1"/>
              <a:t>понашање</a:t>
            </a:r>
            <a:endParaRPr lang="en-GB" sz="2200" dirty="0"/>
          </a:p>
          <a:p>
            <a:pPr eaLnBrk="1" hangingPunct="1"/>
            <a:r>
              <a:rPr lang="en-US" sz="2200" dirty="0" err="1"/>
              <a:t>Нетремично</a:t>
            </a:r>
            <a:r>
              <a:rPr lang="en-GB" sz="2200" dirty="0"/>
              <a:t> </a:t>
            </a:r>
            <a:r>
              <a:rPr lang="en-US" sz="2200" dirty="0" err="1"/>
              <a:t>посматрање</a:t>
            </a:r>
            <a:r>
              <a:rPr lang="en-GB" sz="2200" dirty="0"/>
              <a:t>, </a:t>
            </a:r>
            <a:r>
              <a:rPr lang="en-US" sz="2200" dirty="0" err="1"/>
              <a:t>хипервигилност</a:t>
            </a:r>
            <a:r>
              <a:rPr lang="en-GB" sz="2200" dirty="0"/>
              <a:t> </a:t>
            </a:r>
            <a:r>
              <a:rPr lang="en-US" sz="2200" dirty="0" err="1"/>
              <a:t>пажње</a:t>
            </a:r>
            <a:endParaRPr lang="en-GB" sz="2200" dirty="0"/>
          </a:p>
          <a:p>
            <a:pPr eaLnBrk="1" hangingPunct="1"/>
            <a:r>
              <a:rPr lang="en-US" sz="2200" dirty="0" err="1"/>
              <a:t>Зависност</a:t>
            </a:r>
            <a:r>
              <a:rPr lang="en-GB" sz="2200" dirty="0"/>
              <a:t> </a:t>
            </a:r>
            <a:r>
              <a:rPr lang="en-US" sz="2200" dirty="0" err="1"/>
              <a:t>од</a:t>
            </a:r>
            <a:r>
              <a:rPr lang="en-GB" sz="2200" dirty="0"/>
              <a:t> </a:t>
            </a:r>
            <a:r>
              <a:rPr lang="en-US" sz="2200" dirty="0" err="1"/>
              <a:t>друге</a:t>
            </a:r>
            <a:r>
              <a:rPr lang="en-GB" sz="2200" dirty="0"/>
              <a:t> </a:t>
            </a:r>
            <a:r>
              <a:rPr lang="en-US" sz="2200" dirty="0" err="1"/>
              <a:t>особе</a:t>
            </a:r>
            <a:r>
              <a:rPr lang="en-GB" sz="2200" dirty="0"/>
              <a:t> </a:t>
            </a:r>
            <a:r>
              <a:rPr lang="en-US" sz="2200" dirty="0" err="1"/>
              <a:t>повезане</a:t>
            </a:r>
            <a:r>
              <a:rPr lang="en-GB" sz="2200" dirty="0"/>
              <a:t> </a:t>
            </a:r>
            <a:r>
              <a:rPr lang="en-US" sz="2200" dirty="0" err="1"/>
              <a:t>са</a:t>
            </a:r>
            <a:r>
              <a:rPr lang="en-GB" sz="2200" dirty="0"/>
              <a:t> </a:t>
            </a:r>
            <a:r>
              <a:rPr lang="en-US" sz="2200" dirty="0" err="1"/>
              <a:t>болешћу</a:t>
            </a:r>
            <a:r>
              <a:rPr lang="en-GB" sz="2200" dirty="0"/>
              <a:t> </a:t>
            </a:r>
            <a:r>
              <a:rPr lang="en-US" sz="2200" dirty="0" err="1"/>
              <a:t>или</a:t>
            </a:r>
            <a:r>
              <a:rPr lang="en-GB" sz="2200" dirty="0"/>
              <a:t> </a:t>
            </a:r>
            <a:r>
              <a:rPr lang="en-US" sz="2200" dirty="0" err="1"/>
              <a:t>инвалидношћу</a:t>
            </a:r>
            <a:endParaRPr lang="en-GB" sz="2200" dirty="0"/>
          </a:p>
          <a:p>
            <a:pPr eaLnBrk="1" hangingPunct="1"/>
            <a:r>
              <a:rPr lang="en-US" sz="2200" dirty="0" err="1"/>
              <a:t>Одбијање</a:t>
            </a:r>
            <a:r>
              <a:rPr lang="en-GB" sz="2200" dirty="0"/>
              <a:t> </a:t>
            </a:r>
            <a:r>
              <a:rPr lang="en-US" sz="2200" dirty="0" err="1"/>
              <a:t>терапије</a:t>
            </a:r>
            <a:endParaRPr lang="en-GB" sz="2200" dirty="0"/>
          </a:p>
          <a:p>
            <a:pPr eaLnBrk="1" hangingPunct="1"/>
            <a:r>
              <a:rPr lang="en-US" sz="2200" dirty="0" err="1"/>
              <a:t>Тражење</a:t>
            </a:r>
            <a:r>
              <a:rPr lang="en-GB" sz="2200" dirty="0"/>
              <a:t> </a:t>
            </a:r>
            <a:r>
              <a:rPr lang="en-US" sz="2200" dirty="0" err="1"/>
              <a:t>лекова</a:t>
            </a:r>
            <a:r>
              <a:rPr lang="en-GB" sz="2200" dirty="0"/>
              <a:t> </a:t>
            </a:r>
            <a:r>
              <a:rPr lang="en-US" sz="2200" dirty="0" err="1"/>
              <a:t>или</a:t>
            </a:r>
            <a:r>
              <a:rPr lang="en-GB" sz="2200" dirty="0"/>
              <a:t> </a:t>
            </a:r>
            <a:r>
              <a:rPr lang="en-US" sz="2200" dirty="0" err="1"/>
              <a:t>дроге</a:t>
            </a:r>
            <a:endParaRPr lang="en-GB" sz="2200" dirty="0"/>
          </a:p>
          <a:p>
            <a:pPr eaLnBrk="1" hangingPunct="1"/>
            <a:r>
              <a:rPr lang="en-US" sz="2200" dirty="0" err="1"/>
              <a:t>Поседовање</a:t>
            </a:r>
            <a:r>
              <a:rPr lang="en-GB" sz="2200" dirty="0"/>
              <a:t> </a:t>
            </a:r>
            <a:r>
              <a:rPr lang="en-US" sz="2200" dirty="0" err="1"/>
              <a:t>оружја</a:t>
            </a:r>
            <a:r>
              <a:rPr lang="en-GB" sz="2200" dirty="0"/>
              <a:t> </a:t>
            </a:r>
            <a:r>
              <a:rPr lang="en-US" sz="2200" dirty="0" err="1"/>
              <a:t>или</a:t>
            </a:r>
            <a:r>
              <a:rPr lang="en-GB" sz="2200" dirty="0"/>
              <a:t> </a:t>
            </a:r>
            <a:r>
              <a:rPr lang="en-US" sz="2200" dirty="0" err="1"/>
              <a:t>других</a:t>
            </a:r>
            <a:r>
              <a:rPr lang="en-GB" sz="2200" dirty="0"/>
              <a:t> </a:t>
            </a:r>
            <a:r>
              <a:rPr lang="en-US" sz="2200" dirty="0" err="1"/>
              <a:t>опасних</a:t>
            </a:r>
            <a:r>
              <a:rPr lang="en-GB" sz="2200" dirty="0"/>
              <a:t> </a:t>
            </a:r>
            <a:r>
              <a:rPr lang="en-US" sz="2200" dirty="0" err="1"/>
              <a:t>предмет</a:t>
            </a:r>
            <a:endParaRPr lang="en-GB" sz="2200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Елементи процене агресивности</a:t>
            </a:r>
            <a:br>
              <a:rPr lang="sr-Cyrl-RS" dirty="0"/>
            </a:br>
            <a:r>
              <a:rPr lang="sr-Cyrl-RS" b="1" dirty="0">
                <a:solidFill>
                  <a:srgbClr val="C00000"/>
                </a:solidFill>
              </a:rPr>
              <a:t>- социјално понашање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2800"/>
          </a:p>
          <a:p>
            <a:pPr eaLnBrk="1" hangingPunct="1"/>
            <a:r>
              <a:rPr lang="en-US" sz="2800"/>
              <a:t>Непознавање</a:t>
            </a:r>
            <a:r>
              <a:rPr lang="en-GB" sz="2800"/>
              <a:t> </a:t>
            </a:r>
            <a:r>
              <a:rPr lang="en-US" sz="2800"/>
              <a:t>језика</a:t>
            </a:r>
            <a:endParaRPr lang="en-GB" sz="2800"/>
          </a:p>
          <a:p>
            <a:pPr eaLnBrk="1" hangingPunct="1"/>
            <a:r>
              <a:rPr lang="en-US" sz="2800"/>
              <a:t>Тешкоће</a:t>
            </a:r>
            <a:r>
              <a:rPr lang="en-GB" sz="2800"/>
              <a:t> </a:t>
            </a:r>
            <a:r>
              <a:rPr lang="en-US" sz="2800"/>
              <a:t>комуникације</a:t>
            </a:r>
            <a:endParaRPr lang="en-GB" sz="2800"/>
          </a:p>
          <a:p>
            <a:pPr eaLnBrk="1" hangingPunct="1"/>
            <a:r>
              <a:rPr lang="en-US" sz="2800"/>
              <a:t>Културолошке</a:t>
            </a:r>
            <a:r>
              <a:rPr lang="en-GB" sz="2800"/>
              <a:t>, </a:t>
            </a:r>
            <a:r>
              <a:rPr lang="en-US" sz="2800"/>
              <a:t>верске</a:t>
            </a:r>
            <a:r>
              <a:rPr lang="en-GB" sz="2800"/>
              <a:t> </a:t>
            </a:r>
            <a:r>
              <a:rPr lang="en-US" sz="2800"/>
              <a:t>разлике</a:t>
            </a:r>
            <a:r>
              <a:rPr lang="en-GB" sz="2800"/>
              <a:t> </a:t>
            </a:r>
            <a:r>
              <a:rPr lang="en-US" sz="2800"/>
              <a:t>и</a:t>
            </a:r>
            <a:r>
              <a:rPr lang="en-GB" sz="2800"/>
              <a:t> </a:t>
            </a:r>
            <a:r>
              <a:rPr lang="en-US" sz="2800"/>
              <a:t>неразумевање</a:t>
            </a:r>
            <a:endParaRPr lang="en-GB" sz="2800"/>
          </a:p>
          <a:p>
            <a:pPr eaLnBrk="1" hangingPunct="1"/>
            <a:r>
              <a:rPr lang="en-US" sz="2800"/>
              <a:t>Дисфункционална</a:t>
            </a:r>
            <a:r>
              <a:rPr lang="en-GB" sz="2800"/>
              <a:t> </a:t>
            </a:r>
            <a:r>
              <a:rPr lang="en-US" sz="2800"/>
              <a:t>породица</a:t>
            </a:r>
            <a:endParaRPr lang="en-GB" sz="2800"/>
          </a:p>
          <a:p>
            <a:pPr eaLnBrk="1" hangingPunct="1"/>
            <a:r>
              <a:rPr lang="en-US" sz="2800"/>
              <a:t>Губитак</a:t>
            </a:r>
            <a:r>
              <a:rPr lang="en-GB" sz="2800"/>
              <a:t> </a:t>
            </a:r>
            <a:r>
              <a:rPr lang="en-US" sz="2800"/>
              <a:t>привилегија</a:t>
            </a:r>
            <a:r>
              <a:rPr lang="en-GB" sz="2800"/>
              <a:t> </a:t>
            </a:r>
            <a:r>
              <a:rPr lang="en-US" sz="2800"/>
              <a:t>или</a:t>
            </a:r>
            <a:r>
              <a:rPr lang="en-GB" sz="2800"/>
              <a:t> </a:t>
            </a:r>
            <a:r>
              <a:rPr lang="en-US" sz="2800"/>
              <a:t>поседа</a:t>
            </a:r>
            <a:endParaRPr lang="en-GB" sz="2800"/>
          </a:p>
          <a:p>
            <a:pPr eaLnBrk="1" hangingPunct="1"/>
            <a:r>
              <a:rPr lang="en-US" sz="2800"/>
              <a:t>Одвајање</a:t>
            </a:r>
            <a:r>
              <a:rPr lang="en-GB" sz="2800"/>
              <a:t> </a:t>
            </a:r>
            <a:r>
              <a:rPr lang="en-US" sz="2800"/>
              <a:t>од</a:t>
            </a:r>
            <a:r>
              <a:rPr lang="en-GB" sz="2800"/>
              <a:t> </a:t>
            </a:r>
            <a:r>
              <a:rPr lang="en-US" sz="2800"/>
              <a:t>пријатеља</a:t>
            </a:r>
            <a:r>
              <a:rPr lang="en-GB" sz="2800"/>
              <a:t>, </a:t>
            </a:r>
            <a:r>
              <a:rPr lang="en-US" sz="2800"/>
              <a:t>родитеља</a:t>
            </a:r>
            <a:r>
              <a:rPr lang="en-GB" sz="2800"/>
              <a:t>, </a:t>
            </a:r>
            <a:r>
              <a:rPr lang="en-US" sz="2800"/>
              <a:t>емоционалног</a:t>
            </a:r>
            <a:r>
              <a:rPr lang="en-GB" sz="2800"/>
              <a:t> </a:t>
            </a:r>
            <a:r>
              <a:rPr lang="en-US" sz="2800"/>
              <a:t>партнер</a:t>
            </a:r>
            <a:endParaRPr lang="en-GB" sz="280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Елементи процене агресивности</a:t>
            </a:r>
            <a:br>
              <a:rPr lang="sr-Cyrl-RS" dirty="0"/>
            </a:br>
            <a:r>
              <a:rPr lang="sr-Cyrl-RS" b="1" dirty="0">
                <a:solidFill>
                  <a:srgbClr val="C00000"/>
                </a:solidFill>
              </a:rPr>
              <a:t>- здравствене околности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2800"/>
          </a:p>
          <a:p>
            <a:pPr eaLnBrk="1" hangingPunct="1"/>
            <a:r>
              <a:rPr lang="en-US" sz="2800"/>
              <a:t>Несаница</a:t>
            </a:r>
            <a:r>
              <a:rPr lang="en-GB" sz="2800"/>
              <a:t>, </a:t>
            </a:r>
            <a:r>
              <a:rPr lang="en-US" sz="2800"/>
              <a:t>поремећено</a:t>
            </a:r>
            <a:r>
              <a:rPr lang="en-GB" sz="2800"/>
              <a:t> </a:t>
            </a:r>
            <a:r>
              <a:rPr lang="en-US" sz="2800"/>
              <a:t>спавање</a:t>
            </a:r>
            <a:endParaRPr lang="en-GB" sz="2800"/>
          </a:p>
          <a:p>
            <a:pPr eaLnBrk="1" hangingPunct="1"/>
            <a:r>
              <a:rPr lang="en-US" sz="2800"/>
              <a:t>Изложеност</a:t>
            </a:r>
            <a:r>
              <a:rPr lang="en-GB" sz="2800"/>
              <a:t> </a:t>
            </a:r>
            <a:r>
              <a:rPr lang="en-US" sz="2800"/>
              <a:t>буци</a:t>
            </a:r>
            <a:endParaRPr lang="en-GB" sz="2800"/>
          </a:p>
          <a:p>
            <a:pPr eaLnBrk="1" hangingPunct="1"/>
            <a:r>
              <a:rPr lang="en-US" sz="2800"/>
              <a:t>Одбијање</a:t>
            </a:r>
            <a:r>
              <a:rPr lang="en-GB" sz="2800"/>
              <a:t> </a:t>
            </a:r>
            <a:r>
              <a:rPr lang="en-US" sz="2800"/>
              <a:t>лекова</a:t>
            </a:r>
            <a:r>
              <a:rPr lang="en-GB" sz="2800"/>
              <a:t>, </a:t>
            </a:r>
            <a:r>
              <a:rPr lang="en-US" sz="2800"/>
              <a:t>терапије</a:t>
            </a:r>
            <a:r>
              <a:rPr lang="en-GB" sz="2800"/>
              <a:t> </a:t>
            </a:r>
            <a:r>
              <a:rPr lang="en-US" sz="2800"/>
              <a:t>или</a:t>
            </a:r>
            <a:r>
              <a:rPr lang="en-GB" sz="2800"/>
              <a:t> </a:t>
            </a:r>
            <a:r>
              <a:rPr lang="en-US" sz="2800"/>
              <a:t>тражење</a:t>
            </a:r>
            <a:r>
              <a:rPr lang="en-GB" sz="2800"/>
              <a:t> </a:t>
            </a:r>
            <a:r>
              <a:rPr lang="en-US" sz="2800"/>
              <a:t>лекова</a:t>
            </a:r>
            <a:r>
              <a:rPr lang="en-GB" sz="2800"/>
              <a:t> </a:t>
            </a:r>
            <a:r>
              <a:rPr lang="en-US" sz="2800"/>
              <a:t>или</a:t>
            </a:r>
            <a:r>
              <a:rPr lang="en-GB" sz="2800"/>
              <a:t> </a:t>
            </a:r>
            <a:r>
              <a:rPr lang="en-US" sz="2800"/>
              <a:t>дроге</a:t>
            </a:r>
            <a:endParaRPr lang="en-GB" sz="2800"/>
          </a:p>
          <a:p>
            <a:pPr eaLnBrk="1" hangingPunct="1"/>
            <a:r>
              <a:rPr lang="en-US" sz="2800"/>
              <a:t>Пропуштање</a:t>
            </a:r>
            <a:r>
              <a:rPr lang="en-GB" sz="2800"/>
              <a:t> </a:t>
            </a:r>
            <a:r>
              <a:rPr lang="en-US" sz="2800"/>
              <a:t>или</a:t>
            </a:r>
            <a:r>
              <a:rPr lang="en-GB" sz="2800"/>
              <a:t> </a:t>
            </a:r>
            <a:r>
              <a:rPr lang="en-US" sz="2800"/>
              <a:t>одлагање</a:t>
            </a:r>
            <a:r>
              <a:rPr lang="en-GB" sz="2800"/>
              <a:t> </a:t>
            </a:r>
            <a:r>
              <a:rPr lang="en-US" sz="2800"/>
              <a:t>терапије</a:t>
            </a:r>
            <a:endParaRPr lang="en-GB" sz="2800"/>
          </a:p>
          <a:p>
            <a:pPr eaLnBrk="1" hangingPunct="1"/>
            <a:r>
              <a:rPr lang="en-US" sz="2800"/>
              <a:t>Ригидни</a:t>
            </a:r>
            <a:r>
              <a:rPr lang="en-GB" sz="2800"/>
              <a:t> </a:t>
            </a:r>
            <a:r>
              <a:rPr lang="en-US" sz="2800"/>
              <a:t>распоред</a:t>
            </a:r>
            <a:r>
              <a:rPr lang="en-GB" sz="2800"/>
              <a:t> </a:t>
            </a:r>
            <a:r>
              <a:rPr lang="en-US" sz="2800"/>
              <a:t>примене</a:t>
            </a:r>
            <a:r>
              <a:rPr lang="en-GB" sz="2800"/>
              <a:t> </a:t>
            </a:r>
            <a:r>
              <a:rPr lang="en-US" sz="2800"/>
              <a:t>неге</a:t>
            </a:r>
            <a:r>
              <a:rPr lang="en-GB" sz="2800"/>
              <a:t> </a:t>
            </a:r>
            <a:r>
              <a:rPr lang="en-US" sz="2800"/>
              <a:t>и</a:t>
            </a:r>
            <a:r>
              <a:rPr lang="en-GB" sz="2800"/>
              <a:t> </a:t>
            </a:r>
            <a:r>
              <a:rPr lang="en-US" sz="2800"/>
              <a:t>терапије</a:t>
            </a:r>
            <a:r>
              <a:rPr lang="en-GB" sz="2800"/>
              <a:t> (</a:t>
            </a:r>
            <a:r>
              <a:rPr lang="en-US" sz="2800"/>
              <a:t>време</a:t>
            </a:r>
            <a:r>
              <a:rPr lang="en-GB" sz="2800"/>
              <a:t> </a:t>
            </a:r>
            <a:r>
              <a:rPr lang="en-US" sz="2800"/>
              <a:t>оброка</a:t>
            </a:r>
            <a:r>
              <a:rPr lang="en-GB" sz="2800"/>
              <a:t>, </a:t>
            </a:r>
            <a:r>
              <a:rPr lang="en-US" sz="2800"/>
              <a:t>персонални</a:t>
            </a:r>
            <a:r>
              <a:rPr lang="en-GB" sz="2800"/>
              <a:t> </a:t>
            </a:r>
            <a:r>
              <a:rPr lang="en-US" sz="2800"/>
              <a:t>асистент</a:t>
            </a:r>
            <a:r>
              <a:rPr lang="en-GB" sz="2800"/>
              <a:t> </a:t>
            </a:r>
            <a:r>
              <a:rPr lang="en-US" sz="2800"/>
              <a:t>због</a:t>
            </a:r>
            <a:r>
              <a:rPr lang="en-GB" sz="2800"/>
              <a:t> </a:t>
            </a:r>
            <a:r>
              <a:rPr lang="en-US" sz="2800"/>
              <a:t>неге</a:t>
            </a:r>
            <a:r>
              <a:rPr lang="en-GB" sz="2800"/>
              <a:t>)</a:t>
            </a:r>
          </a:p>
          <a:p>
            <a:pPr eaLnBrk="1" hangingPunct="1"/>
            <a:r>
              <a:rPr lang="en-US" sz="2800"/>
              <a:t>Изолација</a:t>
            </a:r>
            <a:endParaRPr lang="en-GB" sz="280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Процена агресивности</a:t>
            </a:r>
            <a:br>
              <a:rPr lang="sr-Cyrl-RS" dirty="0"/>
            </a:br>
            <a:r>
              <a:rPr lang="sr-Cyrl-RS" b="1" dirty="0">
                <a:solidFill>
                  <a:srgbClr val="C00000"/>
                </a:solidFill>
              </a:rPr>
              <a:t>- процена агресивне идеације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13"/>
          </a:xfrm>
        </p:spPr>
        <p:txBody>
          <a:bodyPr/>
          <a:lstStyle/>
          <a:p>
            <a:pPr eaLnBrk="1" hangingPunct="1"/>
            <a:endParaRPr lang="en-US" sz="2800"/>
          </a:p>
          <a:p>
            <a:pPr eaLnBrk="1" hangingPunct="1"/>
            <a:endParaRPr lang="en-US" sz="2800"/>
          </a:p>
          <a:p>
            <a:pPr eaLnBrk="1" hangingPunct="1"/>
            <a:r>
              <a:rPr lang="en-US" sz="2800"/>
              <a:t>Да</a:t>
            </a:r>
            <a:r>
              <a:rPr lang="en-GB" sz="2800"/>
              <a:t> </a:t>
            </a:r>
            <a:r>
              <a:rPr lang="en-US" sz="2800"/>
              <a:t>ли</a:t>
            </a:r>
            <a:r>
              <a:rPr lang="en-GB" sz="2800"/>
              <a:t> </a:t>
            </a:r>
            <a:r>
              <a:rPr lang="en-US" sz="2800"/>
              <a:t>имате</a:t>
            </a:r>
            <a:r>
              <a:rPr lang="en-GB" sz="2800"/>
              <a:t> </a:t>
            </a:r>
            <a:r>
              <a:rPr lang="en-US" sz="2800"/>
              <a:t>размишљања</a:t>
            </a:r>
            <a:r>
              <a:rPr lang="en-GB" sz="2800"/>
              <a:t> </a:t>
            </a:r>
            <a:r>
              <a:rPr lang="en-US" sz="2800"/>
              <a:t>да</a:t>
            </a:r>
            <a:r>
              <a:rPr lang="en-GB" sz="2800"/>
              <a:t> </a:t>
            </a:r>
            <a:r>
              <a:rPr lang="en-US" sz="2800"/>
              <a:t>повредите</a:t>
            </a:r>
            <a:r>
              <a:rPr lang="en-GB" sz="2800"/>
              <a:t> </a:t>
            </a:r>
            <a:r>
              <a:rPr lang="en-US" sz="2800"/>
              <a:t>некога</a:t>
            </a:r>
            <a:r>
              <a:rPr lang="en-GB" sz="2800"/>
              <a:t>?</a:t>
            </a:r>
          </a:p>
          <a:p>
            <a:pPr eaLnBrk="1" hangingPunct="1"/>
            <a:r>
              <a:rPr lang="en-US" sz="2800"/>
              <a:t>Да</a:t>
            </a:r>
            <a:r>
              <a:rPr lang="en-GB" sz="2800"/>
              <a:t> </a:t>
            </a:r>
            <a:r>
              <a:rPr lang="en-US" sz="2800"/>
              <a:t>ли</a:t>
            </a:r>
            <a:r>
              <a:rPr lang="en-GB" sz="2800"/>
              <a:t> </a:t>
            </a:r>
            <a:r>
              <a:rPr lang="en-US" sz="2800"/>
              <a:t>сте</a:t>
            </a:r>
            <a:r>
              <a:rPr lang="en-GB" sz="2800"/>
              <a:t> </a:t>
            </a:r>
            <a:r>
              <a:rPr lang="en-US" sz="2800"/>
              <a:t>о</a:t>
            </a:r>
            <a:r>
              <a:rPr lang="en-GB" sz="2800"/>
              <a:t> </a:t>
            </a:r>
            <a:r>
              <a:rPr lang="en-US" sz="2800"/>
              <a:t>томе</a:t>
            </a:r>
            <a:r>
              <a:rPr lang="en-GB" sz="2800"/>
              <a:t> </a:t>
            </a:r>
            <a:r>
              <a:rPr lang="en-US" sz="2800"/>
              <a:t>размишљали</a:t>
            </a:r>
            <a:r>
              <a:rPr lang="en-GB" sz="2800"/>
              <a:t> </a:t>
            </a:r>
            <a:r>
              <a:rPr lang="en-US" sz="2800"/>
              <a:t>у</a:t>
            </a:r>
            <a:r>
              <a:rPr lang="en-GB" sz="2800"/>
              <a:t> </a:t>
            </a:r>
            <a:r>
              <a:rPr lang="en-US" sz="2800"/>
              <a:t>скорашње</a:t>
            </a:r>
            <a:r>
              <a:rPr lang="en-GB" sz="2800"/>
              <a:t> </a:t>
            </a:r>
            <a:r>
              <a:rPr lang="en-US" sz="2800"/>
              <a:t>време</a:t>
            </a:r>
            <a:r>
              <a:rPr lang="en-GB" sz="2800"/>
              <a:t>?</a:t>
            </a:r>
          </a:p>
          <a:p>
            <a:pPr eaLnBrk="1" hangingPunct="1"/>
            <a:r>
              <a:rPr lang="en-US" sz="2800"/>
              <a:t>Шта</a:t>
            </a:r>
            <a:r>
              <a:rPr lang="en-GB" sz="2800"/>
              <a:t> </a:t>
            </a:r>
            <a:r>
              <a:rPr lang="en-US" sz="2800"/>
              <a:t>мислите</a:t>
            </a:r>
            <a:r>
              <a:rPr lang="en-GB" sz="2800"/>
              <a:t> </a:t>
            </a:r>
            <a:r>
              <a:rPr lang="en-US" sz="2800"/>
              <a:t>о</a:t>
            </a:r>
            <a:r>
              <a:rPr lang="en-GB" sz="2800"/>
              <a:t> </a:t>
            </a:r>
            <a:r>
              <a:rPr lang="en-US" sz="2800"/>
              <a:t>повређивању</a:t>
            </a:r>
            <a:r>
              <a:rPr lang="en-GB" sz="2800"/>
              <a:t> </a:t>
            </a:r>
            <a:r>
              <a:rPr lang="en-US" sz="2800"/>
              <a:t>других</a:t>
            </a:r>
            <a:r>
              <a:rPr lang="en-GB" sz="2800"/>
              <a:t> </a:t>
            </a:r>
            <a:r>
              <a:rPr lang="en-US" sz="2800"/>
              <a:t>људи</a:t>
            </a:r>
            <a:r>
              <a:rPr lang="en-GB" sz="2800"/>
              <a:t>?</a:t>
            </a:r>
          </a:p>
          <a:p>
            <a:pPr eaLnBrk="1" hangingPunct="1"/>
            <a:r>
              <a:rPr lang="en-US" sz="2800"/>
              <a:t>Да</a:t>
            </a:r>
            <a:r>
              <a:rPr lang="en-GB" sz="2800"/>
              <a:t> </a:t>
            </a:r>
            <a:r>
              <a:rPr lang="en-US" sz="2800"/>
              <a:t>ли</a:t>
            </a:r>
            <a:r>
              <a:rPr lang="en-GB" sz="2800"/>
              <a:t> </a:t>
            </a:r>
            <a:r>
              <a:rPr lang="en-US" sz="2800"/>
              <a:t>сте</a:t>
            </a:r>
            <a:r>
              <a:rPr lang="en-GB" sz="2800"/>
              <a:t> </a:t>
            </a:r>
            <a:r>
              <a:rPr lang="en-US" sz="2800"/>
              <a:t>икада</a:t>
            </a:r>
            <a:r>
              <a:rPr lang="en-GB" sz="2800"/>
              <a:t> </a:t>
            </a:r>
            <a:r>
              <a:rPr lang="en-US" sz="2800"/>
              <a:t>пожелили</a:t>
            </a:r>
            <a:r>
              <a:rPr lang="en-GB" sz="2800"/>
              <a:t> </a:t>
            </a:r>
            <a:r>
              <a:rPr lang="en-US" sz="2800"/>
              <a:t>да</a:t>
            </a:r>
            <a:r>
              <a:rPr lang="en-GB" sz="2800"/>
              <a:t> </a:t>
            </a:r>
            <a:r>
              <a:rPr lang="en-US" sz="2800"/>
              <a:t>некога</a:t>
            </a:r>
            <a:r>
              <a:rPr lang="en-GB" sz="2800"/>
              <a:t> </a:t>
            </a:r>
            <a:r>
              <a:rPr lang="en-US" sz="2800"/>
              <a:t>повредите</a:t>
            </a:r>
            <a:r>
              <a:rPr lang="en-GB" sz="2800"/>
              <a:t>? </a:t>
            </a:r>
          </a:p>
          <a:p>
            <a:pPr eaLnBrk="1" hangingPunct="1"/>
            <a:r>
              <a:rPr lang="en-US" sz="2800"/>
              <a:t>Шта</a:t>
            </a:r>
            <a:r>
              <a:rPr lang="en-GB" sz="2800"/>
              <a:t> </a:t>
            </a:r>
            <a:r>
              <a:rPr lang="en-US" sz="2800"/>
              <a:t>вас</a:t>
            </a:r>
            <a:r>
              <a:rPr lang="en-GB" sz="2800"/>
              <a:t> </a:t>
            </a:r>
            <a:r>
              <a:rPr lang="en-US" sz="2800"/>
              <a:t>спречава</a:t>
            </a:r>
            <a:r>
              <a:rPr lang="en-GB" sz="2800"/>
              <a:t> </a:t>
            </a:r>
            <a:r>
              <a:rPr lang="en-US" sz="2800"/>
              <a:t>да</a:t>
            </a:r>
            <a:r>
              <a:rPr lang="en-GB" sz="2800"/>
              <a:t> </a:t>
            </a:r>
            <a:r>
              <a:rPr lang="en-US" sz="2800"/>
              <a:t>некога</a:t>
            </a:r>
            <a:r>
              <a:rPr lang="en-GB" sz="2800"/>
              <a:t> </a:t>
            </a:r>
            <a:r>
              <a:rPr lang="en-US" sz="2800"/>
              <a:t>повредите</a:t>
            </a:r>
            <a:r>
              <a:rPr lang="en-GB" sz="2800"/>
              <a:t>?</a:t>
            </a:r>
            <a:endParaRPr lang="en-US" sz="280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Процена агресивности</a:t>
            </a:r>
            <a:br>
              <a:rPr lang="sr-Cyrl-RS" dirty="0"/>
            </a:br>
            <a:r>
              <a:rPr lang="sr-Cyrl-RS" b="1" dirty="0">
                <a:solidFill>
                  <a:srgbClr val="C00000"/>
                </a:solidFill>
              </a:rPr>
              <a:t>- процена агресивних намера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13"/>
          </a:xfrm>
        </p:spPr>
        <p:txBody>
          <a:bodyPr/>
          <a:lstStyle/>
          <a:p>
            <a:pPr eaLnBrk="1" hangingPunct="1"/>
            <a:endParaRPr lang="en-US" sz="2800"/>
          </a:p>
          <a:p>
            <a:pPr eaLnBrk="1" hangingPunct="1"/>
            <a:endParaRPr lang="en-US" sz="2800"/>
          </a:p>
          <a:p>
            <a:pPr eaLnBrk="1" hangingPunct="1"/>
            <a:r>
              <a:rPr lang="en-US" sz="2800"/>
              <a:t>Испитивање</a:t>
            </a:r>
            <a:r>
              <a:rPr lang="en-GB" sz="2800"/>
              <a:t> </a:t>
            </a:r>
            <a:r>
              <a:rPr lang="en-US" sz="2800"/>
              <a:t>када</a:t>
            </a:r>
            <a:r>
              <a:rPr lang="en-GB" sz="2800"/>
              <a:t>, </a:t>
            </a:r>
            <a:r>
              <a:rPr lang="en-US" sz="2800"/>
              <a:t>где</a:t>
            </a:r>
            <a:r>
              <a:rPr lang="en-GB" sz="2800"/>
              <a:t> </a:t>
            </a:r>
            <a:r>
              <a:rPr lang="en-US" sz="2800"/>
              <a:t>и</a:t>
            </a:r>
            <a:r>
              <a:rPr lang="en-GB" sz="2800"/>
              <a:t> </a:t>
            </a:r>
            <a:r>
              <a:rPr lang="en-US" sz="2800"/>
              <a:t>како</a:t>
            </a:r>
            <a:r>
              <a:rPr lang="en-GB" sz="2800"/>
              <a:t> </a:t>
            </a:r>
            <a:r>
              <a:rPr lang="en-US" sz="2800"/>
              <a:t>пацијент</a:t>
            </a:r>
            <a:r>
              <a:rPr lang="en-GB" sz="2800"/>
              <a:t> </a:t>
            </a:r>
            <a:r>
              <a:rPr lang="en-US" sz="2800"/>
              <a:t>намерава</a:t>
            </a:r>
            <a:r>
              <a:rPr lang="en-GB" sz="2800"/>
              <a:t> </a:t>
            </a:r>
            <a:r>
              <a:rPr lang="en-US" sz="2800"/>
              <a:t>или</a:t>
            </a:r>
            <a:r>
              <a:rPr lang="en-GB" sz="2800"/>
              <a:t> </a:t>
            </a:r>
            <a:r>
              <a:rPr lang="en-US" sz="2800"/>
              <a:t>је</a:t>
            </a:r>
            <a:r>
              <a:rPr lang="en-GB" sz="2800"/>
              <a:t> </a:t>
            </a:r>
            <a:r>
              <a:rPr lang="en-US" sz="2800"/>
              <a:t>намеравао</a:t>
            </a:r>
            <a:r>
              <a:rPr lang="en-GB" sz="2800"/>
              <a:t> </a:t>
            </a:r>
            <a:r>
              <a:rPr lang="en-US" sz="2800"/>
              <a:t>да</a:t>
            </a:r>
            <a:r>
              <a:rPr lang="en-GB" sz="2800"/>
              <a:t> </a:t>
            </a:r>
            <a:r>
              <a:rPr lang="en-US" sz="2800"/>
              <a:t>испољи</a:t>
            </a:r>
            <a:r>
              <a:rPr lang="en-GB" sz="2800"/>
              <a:t> </a:t>
            </a:r>
            <a:r>
              <a:rPr lang="en-US" sz="2800"/>
              <a:t>агресивно</a:t>
            </a:r>
            <a:r>
              <a:rPr lang="en-GB" sz="2800"/>
              <a:t> </a:t>
            </a:r>
            <a:r>
              <a:rPr lang="en-US" sz="2800"/>
              <a:t>понашање</a:t>
            </a:r>
            <a:endParaRPr lang="en-GB" sz="2800"/>
          </a:p>
          <a:p>
            <a:pPr eaLnBrk="1" hangingPunct="1"/>
            <a:r>
              <a:rPr lang="en-US" sz="2800"/>
              <a:t>Испитивање</a:t>
            </a:r>
            <a:r>
              <a:rPr lang="en-GB" sz="2800"/>
              <a:t> </a:t>
            </a:r>
            <a:r>
              <a:rPr lang="en-US" sz="2800"/>
              <a:t>о</a:t>
            </a:r>
            <a:r>
              <a:rPr lang="en-GB" sz="2800"/>
              <a:t> </a:t>
            </a:r>
            <a:r>
              <a:rPr lang="en-US" sz="2800"/>
              <a:t>евентуалним</a:t>
            </a:r>
            <a:r>
              <a:rPr lang="en-GB" sz="2800"/>
              <a:t> </a:t>
            </a:r>
            <a:r>
              <a:rPr lang="en-US" sz="2800"/>
              <a:t>помоћним</a:t>
            </a:r>
            <a:r>
              <a:rPr lang="en-GB" sz="2800"/>
              <a:t> </a:t>
            </a:r>
            <a:r>
              <a:rPr lang="en-US" sz="2800"/>
              <a:t>средставима</a:t>
            </a:r>
            <a:r>
              <a:rPr lang="en-GB" sz="2800"/>
              <a:t> </a:t>
            </a:r>
            <a:r>
              <a:rPr lang="en-US" sz="2800"/>
              <a:t>за</a:t>
            </a:r>
            <a:r>
              <a:rPr lang="en-GB" sz="2800"/>
              <a:t> </a:t>
            </a:r>
            <a:r>
              <a:rPr lang="en-US" sz="2800"/>
              <a:t>извршење</a:t>
            </a:r>
            <a:endParaRPr lang="en-GB" sz="2800"/>
          </a:p>
          <a:p>
            <a:pPr eaLnBrk="1" hangingPunct="1"/>
            <a:r>
              <a:rPr lang="en-US" sz="2800"/>
              <a:t>Испланираност</a:t>
            </a:r>
            <a:r>
              <a:rPr lang="en-GB" sz="2800"/>
              <a:t> </a:t>
            </a:r>
            <a:r>
              <a:rPr lang="en-US" sz="2800"/>
              <a:t>редоследа</a:t>
            </a:r>
            <a:r>
              <a:rPr lang="en-GB" sz="2800"/>
              <a:t> </a:t>
            </a:r>
            <a:r>
              <a:rPr lang="en-US" sz="2800"/>
              <a:t>поступака</a:t>
            </a:r>
            <a:endParaRPr lang="en-GB" sz="2800"/>
          </a:p>
          <a:p>
            <a:pPr eaLnBrk="1" hangingPunct="1"/>
            <a:r>
              <a:rPr lang="en-US" sz="2800"/>
              <a:t>Припремљености</a:t>
            </a:r>
            <a:r>
              <a:rPr lang="en-GB" sz="2800"/>
              <a:t> </a:t>
            </a:r>
            <a:r>
              <a:rPr lang="en-US" sz="2800"/>
              <a:t>за</a:t>
            </a:r>
            <a:r>
              <a:rPr lang="en-GB" sz="2800"/>
              <a:t> </a:t>
            </a:r>
            <a:r>
              <a:rPr lang="en-US" sz="2800"/>
              <a:t>консеквенце</a:t>
            </a:r>
            <a:r>
              <a:rPr lang="en-GB" sz="2800"/>
              <a:t> </a:t>
            </a:r>
            <a:r>
              <a:rPr lang="en-US" sz="2800"/>
              <a:t>таквог</a:t>
            </a:r>
            <a:r>
              <a:rPr lang="en-GB" sz="2800"/>
              <a:t> </a:t>
            </a:r>
            <a:r>
              <a:rPr lang="en-US" sz="2800"/>
              <a:t>реаговања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Процена агресивности</a:t>
            </a:r>
            <a:br>
              <a:rPr lang="en-US" sz="4000"/>
            </a:br>
            <a:r>
              <a:rPr lang="en-US" sz="4000" b="1">
                <a:solidFill>
                  <a:srgbClr val="C00000"/>
                </a:solidFill>
              </a:rPr>
              <a:t>- процена мотивације за агресивним понашањем</a:t>
            </a:r>
            <a:endParaRPr lang="en-GB" sz="4000" b="1">
              <a:solidFill>
                <a:srgbClr val="C00000"/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GB" sz="2800"/>
          </a:p>
          <a:p>
            <a:pPr eaLnBrk="1" hangingPunct="1"/>
            <a:endParaRPr lang="en-US" sz="2800"/>
          </a:p>
          <a:p>
            <a:pPr eaLnBrk="1" hangingPunct="1"/>
            <a:r>
              <a:rPr lang="en-US" sz="2800"/>
              <a:t>Видети</a:t>
            </a:r>
            <a:r>
              <a:rPr lang="en-GB" sz="2800"/>
              <a:t> </a:t>
            </a:r>
            <a:r>
              <a:rPr lang="en-US" sz="2800"/>
              <a:t>социјалне</a:t>
            </a:r>
            <a:r>
              <a:rPr lang="en-GB" sz="2800"/>
              <a:t> </a:t>
            </a:r>
            <a:r>
              <a:rPr lang="en-US" sz="2800"/>
              <a:t>околности</a:t>
            </a:r>
            <a:r>
              <a:rPr lang="en-GB" sz="2800"/>
              <a:t> </a:t>
            </a:r>
            <a:r>
              <a:rPr lang="en-US" sz="2800"/>
              <a:t>у</a:t>
            </a:r>
            <a:r>
              <a:rPr lang="en-GB" sz="2800"/>
              <a:t> </a:t>
            </a:r>
            <a:r>
              <a:rPr lang="en-US" sz="2800"/>
              <a:t>процени</a:t>
            </a:r>
            <a:r>
              <a:rPr lang="en-GB" sz="2800"/>
              <a:t> </a:t>
            </a:r>
            <a:r>
              <a:rPr lang="en-US" sz="2800"/>
              <a:t>ризика</a:t>
            </a:r>
            <a:endParaRPr lang="en-GB" sz="2800"/>
          </a:p>
          <a:p>
            <a:pPr eaLnBrk="1" hangingPunct="1">
              <a:buFont typeface="Wingdings" pitchFamily="2" charset="2"/>
              <a:buNone/>
            </a:pPr>
            <a:endParaRPr lang="en-GB" sz="2800"/>
          </a:p>
          <a:p>
            <a:pPr eaLnBrk="1" hangingPunct="1"/>
            <a:r>
              <a:rPr lang="en-US" sz="2800"/>
              <a:t>Манипулација</a:t>
            </a:r>
            <a:r>
              <a:rPr lang="en-GB" sz="2800"/>
              <a:t> (</a:t>
            </a:r>
            <a:r>
              <a:rPr lang="en-US" sz="2800"/>
              <a:t>секундарна</a:t>
            </a:r>
            <a:r>
              <a:rPr lang="en-GB" sz="2800"/>
              <a:t> </a:t>
            </a:r>
            <a:r>
              <a:rPr lang="en-US" sz="2800"/>
              <a:t>добит</a:t>
            </a:r>
            <a:r>
              <a:rPr lang="en-GB" sz="2800"/>
              <a:t>, </a:t>
            </a:r>
            <a:r>
              <a:rPr lang="en-US" sz="2800"/>
              <a:t>театрално</a:t>
            </a:r>
            <a:r>
              <a:rPr lang="en-GB" sz="2800"/>
              <a:t> </a:t>
            </a:r>
            <a:r>
              <a:rPr lang="en-US" sz="2800"/>
              <a:t>у</a:t>
            </a:r>
            <a:r>
              <a:rPr lang="en-GB" sz="2800"/>
              <a:t> </a:t>
            </a:r>
            <a:r>
              <a:rPr lang="en-US" sz="2800"/>
              <a:t>присуству</a:t>
            </a:r>
            <a:r>
              <a:rPr lang="en-GB" sz="2800"/>
              <a:t> </a:t>
            </a:r>
            <a:r>
              <a:rPr lang="en-US" sz="2800"/>
              <a:t>одређене</a:t>
            </a:r>
            <a:r>
              <a:rPr lang="en-GB" sz="2800"/>
              <a:t> </a:t>
            </a:r>
            <a:r>
              <a:rPr lang="en-US" sz="2800"/>
              <a:t>особе</a:t>
            </a:r>
            <a:r>
              <a:rPr lang="en-GB" sz="2800"/>
              <a:t>)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Идентификација шта се актуелно догађа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>
                <a:solidFill>
                  <a:srgbClr val="C00000"/>
                </a:solidFill>
              </a:rPr>
              <a:t>Психијатријске</a:t>
            </a:r>
            <a:r>
              <a:rPr lang="en-GB" b="1" dirty="0">
                <a:solidFill>
                  <a:srgbClr val="C00000"/>
                </a:solidFill>
              </a:rPr>
              <a:t> </a:t>
            </a:r>
            <a:r>
              <a:rPr lang="sr-Cyrl-RS" b="1" dirty="0">
                <a:solidFill>
                  <a:srgbClr val="C00000"/>
                </a:solidFill>
              </a:rPr>
              <a:t>сметње: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RS" dirty="0"/>
              <a:t>ментални поремећаји</a:t>
            </a:r>
            <a:r>
              <a:rPr lang="en-GB" dirty="0"/>
              <a:t> (</a:t>
            </a:r>
            <a:r>
              <a:rPr lang="sr-Cyrl-RS" dirty="0"/>
              <a:t>манија</a:t>
            </a:r>
            <a:r>
              <a:rPr lang="en-GB" dirty="0"/>
              <a:t>, </a:t>
            </a:r>
            <a:r>
              <a:rPr lang="sr-Cyrl-RS" dirty="0"/>
              <a:t>схизофренија</a:t>
            </a:r>
            <a:r>
              <a:rPr lang="en-GB" dirty="0"/>
              <a:t>, </a:t>
            </a:r>
            <a:r>
              <a:rPr lang="sr-Cyrl-RS" dirty="0"/>
              <a:t>висока</a:t>
            </a:r>
            <a:r>
              <a:rPr lang="en-GB" dirty="0"/>
              <a:t> </a:t>
            </a:r>
            <a:r>
              <a:rPr lang="sr-Cyrl-RS" dirty="0"/>
              <a:t>анксиозност</a:t>
            </a:r>
            <a:r>
              <a:rPr lang="en-GB" dirty="0"/>
              <a:t>, </a:t>
            </a:r>
            <a:r>
              <a:rPr lang="sr-Cyrl-RS" dirty="0"/>
              <a:t>злоупотреба</a:t>
            </a:r>
            <a:r>
              <a:rPr lang="en-GB" dirty="0"/>
              <a:t> </a:t>
            </a:r>
            <a:r>
              <a:rPr lang="sr-Cyrl-RS" dirty="0"/>
              <a:t>ПАС</a:t>
            </a:r>
            <a:r>
              <a:rPr lang="en-GB" dirty="0"/>
              <a:t>, </a:t>
            </a:r>
            <a:r>
              <a:rPr lang="sr-Cyrl-RS" dirty="0"/>
              <a:t>делиријум</a:t>
            </a:r>
            <a:r>
              <a:rPr lang="en-GB" dirty="0"/>
              <a:t>, </a:t>
            </a:r>
            <a:r>
              <a:rPr lang="sr-Cyrl-RS" dirty="0"/>
              <a:t>деменција</a:t>
            </a:r>
            <a:r>
              <a:rPr lang="en-GB" dirty="0"/>
              <a:t>) </a:t>
            </a:r>
            <a:endParaRPr lang="sr-Cyrl-RS" dirty="0"/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RS" dirty="0"/>
              <a:t>психијатријски</a:t>
            </a:r>
            <a:r>
              <a:rPr lang="en-GB" dirty="0"/>
              <a:t> </a:t>
            </a:r>
            <a:r>
              <a:rPr lang="sr-Cyrl-RS" dirty="0"/>
              <a:t>симптоми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>
                <a:solidFill>
                  <a:srgbClr val="C00000"/>
                </a:solidFill>
              </a:rPr>
              <a:t>Апел</a:t>
            </a:r>
            <a:r>
              <a:rPr lang="en-GB" b="1" dirty="0">
                <a:solidFill>
                  <a:srgbClr val="C00000"/>
                </a:solidFill>
              </a:rPr>
              <a:t>/</a:t>
            </a:r>
            <a:r>
              <a:rPr lang="sr-Cyrl-RS" b="1" dirty="0">
                <a:solidFill>
                  <a:srgbClr val="C00000"/>
                </a:solidFill>
              </a:rPr>
              <a:t>аларм</a:t>
            </a:r>
            <a:r>
              <a:rPr lang="en-GB" b="1" dirty="0">
                <a:solidFill>
                  <a:srgbClr val="C00000"/>
                </a:solidFill>
              </a:rPr>
              <a:t> </a:t>
            </a:r>
            <a:r>
              <a:rPr lang="sr-Cyrl-RS" b="1" dirty="0">
                <a:solidFill>
                  <a:srgbClr val="C00000"/>
                </a:solidFill>
              </a:rPr>
              <a:t>ситуација: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RS" dirty="0"/>
              <a:t>хронични</a:t>
            </a:r>
            <a:r>
              <a:rPr lang="en-GB" dirty="0"/>
              <a:t> </a:t>
            </a:r>
            <a:r>
              <a:rPr lang="sr-Cyrl-RS" dirty="0"/>
              <a:t>тежак</a:t>
            </a:r>
            <a:r>
              <a:rPr lang="en-GB" dirty="0"/>
              <a:t> </a:t>
            </a:r>
            <a:r>
              <a:rPr lang="sr-Cyrl-RS" dirty="0"/>
              <a:t>психолошки</a:t>
            </a:r>
            <a:r>
              <a:rPr lang="en-GB" dirty="0"/>
              <a:t> </a:t>
            </a:r>
            <a:r>
              <a:rPr lang="sr-Cyrl-RS" dirty="0"/>
              <a:t>стрес</a:t>
            </a:r>
            <a:r>
              <a:rPr lang="en-GB" dirty="0"/>
              <a:t>/</a:t>
            </a:r>
            <a:r>
              <a:rPr lang="sr-Cyrl-RS" dirty="0"/>
              <a:t>стресори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RS" dirty="0"/>
              <a:t>акутни</a:t>
            </a:r>
            <a:r>
              <a:rPr lang="en-GB" dirty="0"/>
              <a:t> </a:t>
            </a:r>
            <a:r>
              <a:rPr lang="sr-Cyrl-RS" dirty="0"/>
              <a:t>тежак</a:t>
            </a:r>
            <a:r>
              <a:rPr lang="en-GB" dirty="0"/>
              <a:t> </a:t>
            </a:r>
            <a:r>
              <a:rPr lang="sr-Cyrl-RS" dirty="0"/>
              <a:t>психолошки</a:t>
            </a:r>
            <a:r>
              <a:rPr lang="en-GB" dirty="0"/>
              <a:t> </a:t>
            </a:r>
            <a:r>
              <a:rPr lang="sr-Cyrl-RS" dirty="0"/>
              <a:t>стрес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RS" dirty="0"/>
              <a:t>комбинација</a:t>
            </a:r>
            <a:r>
              <a:rPr lang="en-GB" dirty="0"/>
              <a:t> </a:t>
            </a:r>
            <a:r>
              <a:rPr lang="sr-Cyrl-RS" dirty="0"/>
              <a:t>акутног</a:t>
            </a:r>
            <a:r>
              <a:rPr lang="en-GB" dirty="0"/>
              <a:t> </a:t>
            </a:r>
            <a:r>
              <a:rPr lang="sr-Cyrl-RS" dirty="0"/>
              <a:t>тешког</a:t>
            </a:r>
            <a:r>
              <a:rPr lang="en-GB" dirty="0"/>
              <a:t> </a:t>
            </a:r>
            <a:r>
              <a:rPr lang="sr-Cyrl-RS" dirty="0"/>
              <a:t>психолошког</a:t>
            </a:r>
            <a:r>
              <a:rPr lang="en-GB" dirty="0"/>
              <a:t> </a:t>
            </a:r>
            <a:r>
              <a:rPr lang="sr-Cyrl-RS" dirty="0"/>
              <a:t>стреса</a:t>
            </a:r>
            <a:r>
              <a:rPr lang="en-GB" dirty="0"/>
              <a:t> </a:t>
            </a:r>
            <a:r>
              <a:rPr lang="sr-Cyrl-RS" dirty="0"/>
              <a:t>и</a:t>
            </a:r>
            <a:r>
              <a:rPr lang="en-GB" dirty="0"/>
              <a:t> </a:t>
            </a:r>
            <a:r>
              <a:rPr lang="sr-Cyrl-RS" dirty="0"/>
              <a:t>хроничног</a:t>
            </a:r>
            <a:r>
              <a:rPr lang="en-GB" dirty="0"/>
              <a:t> </a:t>
            </a:r>
            <a:r>
              <a:rPr lang="sr-Cyrl-RS" dirty="0"/>
              <a:t>психолошког</a:t>
            </a:r>
            <a:r>
              <a:rPr lang="en-GB" dirty="0"/>
              <a:t> </a:t>
            </a:r>
            <a:r>
              <a:rPr lang="sr-Cyrl-RS" dirty="0"/>
              <a:t>стреса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>
                <a:solidFill>
                  <a:srgbClr val="C00000"/>
                </a:solidFill>
              </a:rPr>
              <a:t>Карактерне</a:t>
            </a:r>
            <a:r>
              <a:rPr lang="en-GB" b="1" dirty="0">
                <a:solidFill>
                  <a:srgbClr val="C00000"/>
                </a:solidFill>
              </a:rPr>
              <a:t> </a:t>
            </a:r>
            <a:r>
              <a:rPr lang="sr-Cyrl-RS" b="1" dirty="0">
                <a:solidFill>
                  <a:srgbClr val="C00000"/>
                </a:solidFill>
              </a:rPr>
              <a:t>сметње: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RS" dirty="0"/>
              <a:t>маладаптивне</a:t>
            </a:r>
            <a:r>
              <a:rPr lang="en-GB" dirty="0"/>
              <a:t> </a:t>
            </a:r>
            <a:r>
              <a:rPr lang="sr-Cyrl-RS" dirty="0"/>
              <a:t>црте, али</a:t>
            </a:r>
            <a:r>
              <a:rPr lang="en-GB" dirty="0"/>
              <a:t> </a:t>
            </a:r>
            <a:r>
              <a:rPr lang="sr-Cyrl-RS" dirty="0"/>
              <a:t>без</a:t>
            </a:r>
            <a:r>
              <a:rPr lang="en-GB" dirty="0"/>
              <a:t> </a:t>
            </a:r>
            <a:r>
              <a:rPr lang="sr-Cyrl-RS" dirty="0"/>
              <a:t>поремећаја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RS" dirty="0"/>
              <a:t>поремећај</a:t>
            </a:r>
            <a:r>
              <a:rPr lang="en-GB" dirty="0"/>
              <a:t> </a:t>
            </a:r>
            <a:r>
              <a:rPr lang="sr-Cyrl-RS" dirty="0"/>
              <a:t>личности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>
                <a:solidFill>
                  <a:srgbClr val="C00000"/>
                </a:solidFill>
              </a:rPr>
              <a:t>Комбинација</a:t>
            </a:r>
            <a:r>
              <a:rPr lang="en-GB" b="1" dirty="0">
                <a:solidFill>
                  <a:srgbClr val="C00000"/>
                </a:solidFill>
              </a:rPr>
              <a:t> </a:t>
            </a:r>
            <a:r>
              <a:rPr lang="sr-Cyrl-RS" b="1" dirty="0">
                <a:solidFill>
                  <a:srgbClr val="C00000"/>
                </a:solidFill>
              </a:rPr>
              <a:t>фактора</a:t>
            </a:r>
            <a:endParaRPr lang="en-GB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Увод у терминологију</a:t>
            </a:r>
            <a:endParaRPr lang="en-GB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>
                <a:solidFill>
                  <a:srgbClr val="C00000"/>
                </a:solidFill>
              </a:rPr>
              <a:t>Претња: </a:t>
            </a:r>
            <a:r>
              <a:rPr lang="ru-RU" sz="2800"/>
              <a:t>изјава или понашање које проузрокује да друга особа верује да је у опасности да буде физички нападнута или да јој је угрожена безбедност, здравље и благостање</a:t>
            </a:r>
          </a:p>
          <a:p>
            <a:pPr>
              <a:buFont typeface="Wingdings" pitchFamily="2" charset="2"/>
              <a:buNone/>
            </a:pPr>
            <a:endParaRPr lang="ru-RU" sz="2800"/>
          </a:p>
          <a:p>
            <a:r>
              <a:rPr lang="ru-RU" sz="2800" b="1">
                <a:solidFill>
                  <a:srgbClr val="C00000"/>
                </a:solidFill>
              </a:rPr>
              <a:t>Физички напад: </a:t>
            </a:r>
            <a:r>
              <a:rPr lang="ru-RU" sz="2800"/>
              <a:t>директна или индиректна апликација физичке силе од особе према телу, одећи или опреми друге особе на начин који угрожава здравље и безбедност</a:t>
            </a:r>
          </a:p>
          <a:p>
            <a:endParaRPr lang="ru-RU" sz="2800"/>
          </a:p>
          <a:p>
            <a:endParaRPr lang="en-GB" sz="280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Практичне смернице у идентификацији проблема</a:t>
            </a:r>
            <a:endParaRPr lang="en-GB" dirty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457200" y="1357313"/>
            <a:ext cx="8686800" cy="4768850"/>
          </a:xfrm>
        </p:spPr>
        <p:txBody>
          <a:bodyPr/>
          <a:lstStyle/>
          <a:p>
            <a:pPr eaLnBrk="1" hangingPunct="1"/>
            <a:r>
              <a:rPr lang="en-US" sz="2400" dirty="0" err="1"/>
              <a:t>Прикупити</a:t>
            </a:r>
            <a:r>
              <a:rPr lang="en-GB" sz="2400" dirty="0"/>
              <a:t> </a:t>
            </a:r>
            <a:r>
              <a:rPr lang="en-US" sz="2400" dirty="0" err="1"/>
              <a:t>информације</a:t>
            </a:r>
            <a:r>
              <a:rPr lang="en-GB" sz="2400" dirty="0"/>
              <a:t> </a:t>
            </a:r>
            <a:r>
              <a:rPr lang="en-US" sz="2400" dirty="0" err="1"/>
              <a:t>од</a:t>
            </a:r>
            <a:r>
              <a:rPr lang="en-GB" sz="2400" dirty="0"/>
              <a:t> </a:t>
            </a:r>
            <a:r>
              <a:rPr lang="en-US" sz="2400" dirty="0" err="1"/>
              <a:t>особа</a:t>
            </a:r>
            <a:r>
              <a:rPr lang="en-GB" sz="2400" dirty="0"/>
              <a:t> </a:t>
            </a:r>
            <a:r>
              <a:rPr lang="en-US" sz="2400" dirty="0" err="1"/>
              <a:t>из</a:t>
            </a:r>
            <a:r>
              <a:rPr lang="en-GB" sz="2400" dirty="0"/>
              <a:t> </a:t>
            </a:r>
            <a:r>
              <a:rPr lang="en-US" sz="2400" dirty="0" err="1"/>
              <a:t>пратње</a:t>
            </a:r>
            <a:r>
              <a:rPr lang="en-GB" sz="2400" dirty="0"/>
              <a:t> (</a:t>
            </a:r>
            <a:r>
              <a:rPr lang="en-US" sz="2400" dirty="0" err="1"/>
              <a:t>породица</a:t>
            </a:r>
            <a:r>
              <a:rPr lang="en-GB" sz="2400" dirty="0"/>
              <a:t>, </a:t>
            </a:r>
            <a:r>
              <a:rPr lang="en-US" sz="2400" dirty="0" err="1"/>
              <a:t>полиција</a:t>
            </a:r>
            <a:r>
              <a:rPr lang="en-GB" sz="2400" dirty="0"/>
              <a:t>, </a:t>
            </a:r>
            <a:r>
              <a:rPr lang="en-US" sz="2400" dirty="0" err="1"/>
              <a:t>хитна</a:t>
            </a:r>
            <a:r>
              <a:rPr lang="en-GB" sz="2400" dirty="0"/>
              <a:t> </a:t>
            </a:r>
            <a:r>
              <a:rPr lang="en-US" sz="2400" dirty="0" err="1"/>
              <a:t>помоћ</a:t>
            </a:r>
            <a:r>
              <a:rPr lang="en-US" sz="2400" dirty="0"/>
              <a:t> </a:t>
            </a:r>
            <a:r>
              <a:rPr lang="en-US" sz="2400" dirty="0" err="1"/>
              <a:t>итд</a:t>
            </a:r>
            <a:r>
              <a:rPr lang="en-US" sz="2400" dirty="0"/>
              <a:t>.</a:t>
            </a:r>
            <a:r>
              <a:rPr lang="sr-Cyrl-RS" sz="2400"/>
              <a:t>)</a:t>
            </a:r>
            <a:endParaRPr lang="en-GB" sz="2400"/>
          </a:p>
          <a:p>
            <a:pPr eaLnBrk="1" hangingPunct="1"/>
            <a:r>
              <a:rPr lang="en-US" sz="2400" dirty="0" err="1"/>
              <a:t>Замолити</a:t>
            </a:r>
            <a:r>
              <a:rPr lang="en-US" sz="2400" dirty="0"/>
              <a:t> </a:t>
            </a:r>
            <a:r>
              <a:rPr lang="en-US" sz="2400" dirty="0" err="1"/>
              <a:t>пацијента</a:t>
            </a:r>
            <a:r>
              <a:rPr lang="en-US" sz="2400" dirty="0"/>
              <a:t> </a:t>
            </a:r>
            <a:r>
              <a:rPr lang="en-US" sz="2400" dirty="0" err="1"/>
              <a:t>да</a:t>
            </a:r>
            <a:r>
              <a:rPr lang="en-US" sz="2400" dirty="0"/>
              <a:t> </a:t>
            </a:r>
            <a:r>
              <a:rPr lang="en-US" sz="2400" dirty="0" err="1"/>
              <a:t>што</a:t>
            </a:r>
            <a:r>
              <a:rPr lang="en-GB" sz="2400" dirty="0"/>
              <a:t> </a:t>
            </a:r>
            <a:r>
              <a:rPr lang="en-US" sz="2400" dirty="0" err="1"/>
              <a:t>сликовитије</a:t>
            </a:r>
            <a:r>
              <a:rPr lang="en-US" sz="2400" dirty="0"/>
              <a:t> </a:t>
            </a:r>
            <a:r>
              <a:rPr lang="en-US" sz="2400" dirty="0" err="1"/>
              <a:t>опише</a:t>
            </a:r>
            <a:r>
              <a:rPr lang="en-GB" sz="2400" dirty="0"/>
              <a:t> </a:t>
            </a:r>
            <a:r>
              <a:rPr lang="en-US" sz="2400" dirty="0" err="1"/>
              <a:t>проблем</a:t>
            </a:r>
            <a:r>
              <a:rPr lang="en-GB" sz="2400" dirty="0"/>
              <a:t> </a:t>
            </a:r>
            <a:r>
              <a:rPr lang="en-US" sz="2400" dirty="0" err="1"/>
              <a:t>који</a:t>
            </a:r>
            <a:r>
              <a:rPr lang="en-US" sz="2400" dirty="0"/>
              <a:t> </a:t>
            </a:r>
            <a:r>
              <a:rPr lang="en-US" sz="2400" dirty="0" err="1"/>
              <a:t>га</a:t>
            </a:r>
            <a:r>
              <a:rPr lang="en-US" sz="2400" dirty="0"/>
              <a:t> </a:t>
            </a:r>
            <a:r>
              <a:rPr lang="en-US" sz="2400" dirty="0" err="1"/>
              <a:t>мучи</a:t>
            </a:r>
            <a:r>
              <a:rPr lang="en-GB" sz="2400" dirty="0"/>
              <a:t> (</a:t>
            </a:r>
            <a:r>
              <a:rPr lang="en-US" sz="2400" dirty="0" err="1"/>
              <a:t>дефинисати</a:t>
            </a:r>
            <a:r>
              <a:rPr lang="en-US" sz="2400" dirty="0"/>
              <a:t> </a:t>
            </a:r>
            <a:r>
              <a:rPr lang="en-US" sz="2400" dirty="0" err="1"/>
              <a:t>проблем</a:t>
            </a:r>
            <a:r>
              <a:rPr lang="en-US" sz="2400" dirty="0"/>
              <a:t> </a:t>
            </a:r>
            <a:r>
              <a:rPr lang="en-US" sz="2400" dirty="0" err="1"/>
              <a:t>кроз</a:t>
            </a:r>
            <a:r>
              <a:rPr lang="en-GB" sz="2400" dirty="0"/>
              <a:t> </a:t>
            </a:r>
            <a:r>
              <a:rPr lang="en-US" sz="2400" dirty="0" err="1"/>
              <a:t>емпатске</a:t>
            </a:r>
            <a:r>
              <a:rPr lang="en-GB" sz="2400" dirty="0"/>
              <a:t>, </a:t>
            </a:r>
            <a:r>
              <a:rPr lang="en-US" sz="2400" dirty="0" err="1"/>
              <a:t>непретеће</a:t>
            </a:r>
            <a:r>
              <a:rPr lang="en-GB" sz="2400" dirty="0"/>
              <a:t> </a:t>
            </a:r>
            <a:r>
              <a:rPr lang="en-US" sz="2400" dirty="0" err="1"/>
              <a:t>изјаве</a:t>
            </a:r>
            <a:r>
              <a:rPr lang="en-GB" sz="2400" dirty="0"/>
              <a:t> </a:t>
            </a:r>
            <a:r>
              <a:rPr lang="en-US" sz="2400" dirty="0"/>
              <a:t>и</a:t>
            </a:r>
            <a:r>
              <a:rPr lang="en-GB" sz="2400" dirty="0"/>
              <a:t> </a:t>
            </a:r>
            <a:r>
              <a:rPr lang="en-US" sz="2400" dirty="0" err="1"/>
              <a:t>суптилно</a:t>
            </a:r>
            <a:r>
              <a:rPr lang="en-GB" sz="2400" dirty="0"/>
              <a:t> </a:t>
            </a:r>
            <a:r>
              <a:rPr lang="en-US" sz="2400" dirty="0" err="1"/>
              <a:t>испитивање</a:t>
            </a:r>
            <a:r>
              <a:rPr lang="en-GB" sz="2400" dirty="0"/>
              <a:t>):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dirty="0"/>
              <a:t>	- </a:t>
            </a:r>
            <a:r>
              <a:rPr lang="en-GB" sz="2400" dirty="0"/>
              <a:t>”</a:t>
            </a:r>
            <a:r>
              <a:rPr lang="en-US" sz="2400" dirty="0" err="1"/>
              <a:t>Некад</a:t>
            </a:r>
            <a:r>
              <a:rPr lang="en-US" sz="2400" dirty="0"/>
              <a:t> </a:t>
            </a:r>
            <a:r>
              <a:rPr lang="en-US" sz="2400" dirty="0" err="1"/>
              <a:t>се</a:t>
            </a:r>
            <a:r>
              <a:rPr lang="en-GB" sz="2400" dirty="0"/>
              <a:t> </a:t>
            </a:r>
            <a:r>
              <a:rPr lang="en-US" sz="2400" dirty="0" err="1"/>
              <a:t>дешава</a:t>
            </a:r>
            <a:r>
              <a:rPr lang="en-US" sz="2400" dirty="0"/>
              <a:t> </a:t>
            </a:r>
            <a:r>
              <a:rPr lang="en-US" sz="2400" dirty="0" err="1"/>
              <a:t>да</a:t>
            </a:r>
            <a:r>
              <a:rPr lang="en-US" sz="2400" dirty="0"/>
              <a:t> </a:t>
            </a:r>
            <a:r>
              <a:rPr lang="en-US" sz="2400" dirty="0" err="1"/>
              <a:t>не</a:t>
            </a:r>
            <a:r>
              <a:rPr lang="en-US" sz="2400" dirty="0"/>
              <a:t> </a:t>
            </a:r>
            <a:r>
              <a:rPr lang="en-US" sz="2400" dirty="0" err="1"/>
              <a:t>наиђемо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очекивану</a:t>
            </a:r>
            <a:r>
              <a:rPr lang="en-US" sz="2400" dirty="0"/>
              <a:t> </a:t>
            </a:r>
            <a:r>
              <a:rPr lang="en-US" sz="2400" dirty="0" err="1"/>
              <a:t>подршку</a:t>
            </a:r>
            <a:r>
              <a:rPr lang="en-US" sz="2400" dirty="0"/>
              <a:t> </a:t>
            </a:r>
            <a:r>
              <a:rPr lang="en-US" sz="2400" dirty="0" err="1"/>
              <a:t>од</a:t>
            </a:r>
            <a:r>
              <a:rPr lang="en-US" sz="2400" dirty="0"/>
              <a:t> </a:t>
            </a:r>
            <a:r>
              <a:rPr lang="en-US" sz="2400" dirty="0" err="1"/>
              <a:t>оних</a:t>
            </a:r>
            <a:r>
              <a:rPr lang="en-US" sz="2400" dirty="0"/>
              <a:t> </a:t>
            </a:r>
            <a:r>
              <a:rPr lang="en-US" sz="2400" dirty="0" err="1"/>
              <a:t>од</a:t>
            </a:r>
            <a:r>
              <a:rPr lang="en-US" sz="2400" dirty="0"/>
              <a:t> </a:t>
            </a:r>
            <a:r>
              <a:rPr lang="en-US" sz="2400" dirty="0" err="1"/>
              <a:t>којих</a:t>
            </a:r>
            <a:r>
              <a:rPr lang="en-US" sz="2400" dirty="0"/>
              <a:t> </a:t>
            </a:r>
            <a:r>
              <a:rPr lang="en-US" sz="2400" dirty="0" err="1"/>
              <a:t>то</a:t>
            </a:r>
            <a:r>
              <a:rPr lang="en-GB" sz="2400" dirty="0"/>
              <a:t> </a:t>
            </a:r>
            <a:r>
              <a:rPr lang="en-US" sz="2400" dirty="0" err="1"/>
              <a:t>очекујемо</a:t>
            </a:r>
            <a:r>
              <a:rPr lang="en-GB" sz="2400" dirty="0"/>
              <a:t>. </a:t>
            </a:r>
            <a:r>
              <a:rPr lang="en-US" sz="2400" dirty="0" err="1"/>
              <a:t>Да</a:t>
            </a:r>
            <a:r>
              <a:rPr lang="en-US" sz="2400" dirty="0"/>
              <a:t> </a:t>
            </a:r>
            <a:r>
              <a:rPr lang="en-US" sz="2400" dirty="0" err="1"/>
              <a:t>ли</a:t>
            </a:r>
            <a:r>
              <a:rPr lang="en-US" sz="2400" dirty="0"/>
              <a:t> </a:t>
            </a:r>
            <a:r>
              <a:rPr lang="en-US" sz="2400" dirty="0" err="1"/>
              <a:t>мислите</a:t>
            </a:r>
            <a:r>
              <a:rPr lang="en-US" sz="2400" dirty="0"/>
              <a:t> </a:t>
            </a:r>
            <a:r>
              <a:rPr lang="en-US" sz="2400" dirty="0" err="1"/>
              <a:t>да</a:t>
            </a:r>
            <a:r>
              <a:rPr lang="en-GB" sz="2400" dirty="0"/>
              <a:t> </a:t>
            </a:r>
            <a:r>
              <a:rPr lang="en-US" sz="2400" dirty="0" err="1"/>
              <a:t>је</a:t>
            </a:r>
            <a:r>
              <a:rPr lang="en-US" sz="2400" dirty="0"/>
              <a:t> </a:t>
            </a:r>
            <a:r>
              <a:rPr lang="en-US" sz="2400" dirty="0" err="1"/>
              <a:t>то</a:t>
            </a:r>
            <a:r>
              <a:rPr lang="en-GB" sz="2400" dirty="0"/>
              <a:t> </a:t>
            </a:r>
            <a:r>
              <a:rPr lang="en-US" sz="2400" dirty="0" err="1"/>
              <a:t>случај</a:t>
            </a:r>
            <a:r>
              <a:rPr lang="en-US" sz="2400" dirty="0"/>
              <a:t> и</a:t>
            </a:r>
            <a:r>
              <a:rPr lang="en-GB" sz="2400" dirty="0"/>
              <a:t> </a:t>
            </a:r>
            <a:r>
              <a:rPr lang="en-US" sz="2400" dirty="0" err="1"/>
              <a:t>са</a:t>
            </a:r>
            <a:r>
              <a:rPr lang="en-US" sz="2400" dirty="0"/>
              <a:t> </a:t>
            </a:r>
            <a:r>
              <a:rPr lang="en-US" sz="2400" dirty="0" err="1"/>
              <a:t>вама</a:t>
            </a:r>
            <a:r>
              <a:rPr lang="en-GB" sz="2400" dirty="0"/>
              <a:t>?“</a:t>
            </a:r>
            <a:r>
              <a:rPr lang="en-US" sz="2400" dirty="0"/>
              <a:t> </a:t>
            </a:r>
            <a:endParaRPr lang="en-GB" sz="2400" dirty="0"/>
          </a:p>
          <a:p>
            <a:pPr eaLnBrk="1" hangingPunct="1">
              <a:buFont typeface="Wingdings" pitchFamily="2" charset="2"/>
              <a:buNone/>
            </a:pPr>
            <a:r>
              <a:rPr lang="en-US" sz="2400" dirty="0"/>
              <a:t>	- </a:t>
            </a:r>
            <a:r>
              <a:rPr lang="en-GB" sz="2400" dirty="0"/>
              <a:t>“</a:t>
            </a:r>
            <a:r>
              <a:rPr lang="en-US" sz="2400" dirty="0" err="1"/>
              <a:t>Разумео</a:t>
            </a:r>
            <a:r>
              <a:rPr lang="en-US" sz="2400" dirty="0"/>
              <a:t> </a:t>
            </a:r>
            <a:r>
              <a:rPr lang="en-US" sz="2400" dirty="0" err="1"/>
              <a:t>сам</a:t>
            </a:r>
            <a:r>
              <a:rPr lang="en-US" sz="2400" dirty="0"/>
              <a:t> </a:t>
            </a:r>
            <a:r>
              <a:rPr lang="en-US" sz="2400" dirty="0" err="1"/>
              <a:t>да</a:t>
            </a:r>
            <a:r>
              <a:rPr lang="en-US" sz="2400" dirty="0"/>
              <a:t> </a:t>
            </a:r>
            <a:r>
              <a:rPr lang="en-US" sz="2400" dirty="0" err="1"/>
              <a:t>сте</a:t>
            </a:r>
            <a:r>
              <a:rPr lang="en-US" sz="2400" dirty="0"/>
              <a:t> </a:t>
            </a:r>
            <a:r>
              <a:rPr lang="en-US" sz="2400" dirty="0" err="1"/>
              <a:t>овде</a:t>
            </a:r>
            <a:r>
              <a:rPr lang="en-US" sz="2400" dirty="0"/>
              <a:t> </a:t>
            </a:r>
            <a:r>
              <a:rPr lang="en-US" sz="2400" dirty="0" err="1"/>
              <a:t>доведени</a:t>
            </a:r>
            <a:r>
              <a:rPr lang="en-US" sz="2400" dirty="0"/>
              <a:t> </a:t>
            </a:r>
            <a:r>
              <a:rPr lang="en-US" sz="2400" dirty="0" err="1"/>
              <a:t>против</a:t>
            </a:r>
            <a:r>
              <a:rPr lang="en-US" sz="2400" dirty="0"/>
              <a:t> </a:t>
            </a:r>
            <a:r>
              <a:rPr lang="en-US" sz="2400" dirty="0" err="1"/>
              <a:t>своје</a:t>
            </a:r>
            <a:r>
              <a:rPr lang="en-GB" sz="2400" dirty="0"/>
              <a:t> </a:t>
            </a:r>
            <a:r>
              <a:rPr lang="en-US" sz="2400" dirty="0" err="1"/>
              <a:t>воље</a:t>
            </a:r>
            <a:r>
              <a:rPr lang="en-GB" sz="2400" dirty="0"/>
              <a:t>”, (</a:t>
            </a:r>
            <a:r>
              <a:rPr lang="en-US" sz="2400" dirty="0" err="1"/>
              <a:t>изразити</a:t>
            </a:r>
            <a:r>
              <a:rPr lang="en-US" sz="2400" dirty="0"/>
              <a:t> </a:t>
            </a:r>
            <a:r>
              <a:rPr lang="en-US" sz="2400" dirty="0" err="1"/>
              <a:t>увид</a:t>
            </a:r>
            <a:r>
              <a:rPr lang="en-US" sz="2400" dirty="0"/>
              <a:t> и</a:t>
            </a:r>
            <a:r>
              <a:rPr lang="en-GB" sz="2400" dirty="0"/>
              <a:t> </a:t>
            </a:r>
            <a:r>
              <a:rPr lang="en-US" sz="2400" dirty="0" err="1"/>
              <a:t>разумевање</a:t>
            </a:r>
            <a:r>
              <a:rPr lang="en-US" sz="2400" dirty="0"/>
              <a:t> </a:t>
            </a:r>
            <a:r>
              <a:rPr lang="en-US" sz="2400" dirty="0" err="1"/>
              <a:t>за</a:t>
            </a:r>
            <a:r>
              <a:rPr lang="en-US" sz="2400" dirty="0"/>
              <a:t> </a:t>
            </a:r>
            <a:r>
              <a:rPr lang="en-US" sz="2400" dirty="0" err="1"/>
              <a:t>пацијентова</a:t>
            </a:r>
            <a:r>
              <a:rPr lang="en-GB" sz="2400" dirty="0"/>
              <a:t> </a:t>
            </a:r>
            <a:r>
              <a:rPr lang="en-US" sz="2400" dirty="0" err="1"/>
              <a:t>осећања</a:t>
            </a:r>
            <a:r>
              <a:rPr lang="en-GB" sz="2400" dirty="0"/>
              <a:t>): ”</a:t>
            </a:r>
            <a:r>
              <a:rPr lang="en-US" sz="2400" dirty="0" err="1"/>
              <a:t>Шта</a:t>
            </a:r>
            <a:r>
              <a:rPr lang="en-US" sz="2400" dirty="0"/>
              <a:t> </a:t>
            </a:r>
            <a:r>
              <a:rPr lang="en-US" sz="2400" dirty="0" err="1"/>
              <a:t>вас</a:t>
            </a:r>
            <a:r>
              <a:rPr lang="en-GB" sz="2400" dirty="0"/>
              <a:t> </a:t>
            </a:r>
            <a:r>
              <a:rPr lang="en-US" sz="2400" dirty="0" err="1"/>
              <a:t>је</a:t>
            </a:r>
            <a:r>
              <a:rPr lang="en-US" sz="2400" dirty="0"/>
              <a:t> </a:t>
            </a:r>
            <a:r>
              <a:rPr lang="en-US" sz="2400" dirty="0" err="1"/>
              <a:t>толико</a:t>
            </a:r>
            <a:r>
              <a:rPr lang="en-US" sz="2400" dirty="0"/>
              <a:t> </a:t>
            </a:r>
            <a:r>
              <a:rPr lang="en-US" sz="2400" dirty="0" err="1"/>
              <a:t>наљутило</a:t>
            </a:r>
            <a:r>
              <a:rPr lang="en-GB" sz="2400" dirty="0"/>
              <a:t>?”</a:t>
            </a:r>
          </a:p>
          <a:p>
            <a:pPr eaLnBrk="1" hangingPunct="1"/>
            <a:r>
              <a:rPr lang="en-US" sz="2400" dirty="0" err="1"/>
              <a:t>Изразити</a:t>
            </a:r>
            <a:r>
              <a:rPr lang="en-US" sz="2400" dirty="0"/>
              <a:t> </a:t>
            </a:r>
            <a:r>
              <a:rPr lang="en-US" sz="2400" dirty="0" err="1"/>
              <a:t>валидацију</a:t>
            </a:r>
            <a:r>
              <a:rPr lang="en-US" sz="2400" dirty="0"/>
              <a:t> </a:t>
            </a:r>
            <a:r>
              <a:rPr lang="en-US" sz="2400" dirty="0" err="1"/>
              <a:t>за</a:t>
            </a:r>
            <a:r>
              <a:rPr lang="en-GB" sz="2400" dirty="0"/>
              <a:t> </a:t>
            </a:r>
            <a:r>
              <a:rPr lang="en-US" sz="2400" dirty="0" err="1"/>
              <a:t>емоције</a:t>
            </a:r>
            <a:r>
              <a:rPr lang="en-US" sz="2400" dirty="0"/>
              <a:t> и</a:t>
            </a:r>
            <a:r>
              <a:rPr lang="en-GB" sz="2400" dirty="0"/>
              <a:t> </a:t>
            </a:r>
            <a:r>
              <a:rPr lang="en-US" sz="2400" dirty="0" err="1"/>
              <a:t>афирмацију</a:t>
            </a:r>
            <a:r>
              <a:rPr lang="en-US" sz="2400" dirty="0"/>
              <a:t>,</a:t>
            </a:r>
            <a:r>
              <a:rPr lang="en-GB" sz="2400" dirty="0"/>
              <a:t> </a:t>
            </a:r>
            <a:r>
              <a:rPr lang="en-US" sz="2400" dirty="0" err="1"/>
              <a:t>као</a:t>
            </a:r>
            <a:r>
              <a:rPr lang="en-GB" sz="2400" dirty="0"/>
              <a:t> </a:t>
            </a:r>
            <a:r>
              <a:rPr lang="en-US" sz="2400" dirty="0"/>
              <a:t>и</a:t>
            </a:r>
            <a:r>
              <a:rPr lang="en-GB" sz="2400" dirty="0"/>
              <a:t> </a:t>
            </a:r>
            <a:r>
              <a:rPr lang="en-US" sz="2400" dirty="0" err="1"/>
              <a:t>друге</a:t>
            </a:r>
            <a:r>
              <a:rPr lang="en-GB" sz="2400" dirty="0"/>
              <a:t> </a:t>
            </a:r>
            <a:r>
              <a:rPr lang="en-US" sz="2400" dirty="0" err="1"/>
              <a:t>прикладне</a:t>
            </a:r>
            <a:r>
              <a:rPr lang="en-GB" sz="2400" dirty="0"/>
              <a:t> </a:t>
            </a:r>
            <a:r>
              <a:rPr lang="en-US" sz="2400" dirty="0" err="1"/>
              <a:t>методе</a:t>
            </a:r>
            <a:r>
              <a:rPr lang="en-GB" sz="2400" dirty="0"/>
              <a:t> </a:t>
            </a:r>
            <a:r>
              <a:rPr lang="en-US" sz="2400" dirty="0" err="1"/>
              <a:t>активног</a:t>
            </a:r>
            <a:r>
              <a:rPr lang="en-GB" sz="2400" dirty="0"/>
              <a:t> </a:t>
            </a:r>
            <a:r>
              <a:rPr lang="en-US" sz="2400" dirty="0" err="1"/>
              <a:t>слушања</a:t>
            </a:r>
            <a:endParaRPr lang="en-GB" sz="2400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Предузимање мера у контакту са агресивним особама</a:t>
            </a:r>
            <a:endParaRPr lang="en-GB" dirty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200"/>
              <a:t>Основни принцип јесте да се</a:t>
            </a:r>
            <a:r>
              <a:rPr lang="en-GB" sz="2200"/>
              <a:t> </a:t>
            </a:r>
            <a:r>
              <a:rPr lang="en-US" sz="2200"/>
              <a:t>прво испита шта се</a:t>
            </a:r>
            <a:r>
              <a:rPr lang="en-GB" sz="2200"/>
              <a:t> </a:t>
            </a:r>
            <a:r>
              <a:rPr lang="en-US" sz="2200"/>
              <a:t>дешава</a:t>
            </a:r>
            <a:r>
              <a:rPr lang="en-GB" sz="2200"/>
              <a:t>, </a:t>
            </a:r>
            <a:r>
              <a:rPr lang="en-US" sz="2200"/>
              <a:t>а</a:t>
            </a:r>
            <a:r>
              <a:rPr lang="en-GB" sz="2200"/>
              <a:t> </a:t>
            </a:r>
            <a:r>
              <a:rPr lang="en-US" sz="2200"/>
              <a:t>да се</a:t>
            </a:r>
            <a:r>
              <a:rPr lang="en-GB" sz="2200"/>
              <a:t> </a:t>
            </a:r>
            <a:r>
              <a:rPr lang="en-US" sz="2200"/>
              <a:t>тек онда предузимају мере:</a:t>
            </a:r>
          </a:p>
          <a:p>
            <a:pPr lvl="1" eaLnBrk="1" hangingPunct="1"/>
            <a:r>
              <a:rPr lang="en-US" sz="2200" b="1">
                <a:solidFill>
                  <a:srgbClr val="C00000"/>
                </a:solidFill>
              </a:rPr>
              <a:t>Не журити! </a:t>
            </a:r>
          </a:p>
          <a:p>
            <a:pPr lvl="1" eaLnBrk="1" hangingPunct="1"/>
            <a:r>
              <a:rPr lang="en-US" sz="2200"/>
              <a:t>стрпљивост код агресивних особа</a:t>
            </a:r>
            <a:r>
              <a:rPr lang="en-GB" sz="2200"/>
              <a:t> </a:t>
            </a:r>
            <a:r>
              <a:rPr lang="en-US" sz="2200"/>
              <a:t>је увек</a:t>
            </a:r>
            <a:r>
              <a:rPr lang="en-GB" sz="2200"/>
              <a:t> </a:t>
            </a:r>
            <a:r>
              <a:rPr lang="en-US" sz="2200"/>
              <a:t>добро утрошено време</a:t>
            </a:r>
          </a:p>
          <a:p>
            <a:pPr lvl="1" eaLnBrk="1" hangingPunct="1"/>
            <a:r>
              <a:rPr lang="en-US" sz="2200"/>
              <a:t>помирити се</a:t>
            </a:r>
            <a:r>
              <a:rPr lang="en-GB" sz="2200"/>
              <a:t> </a:t>
            </a:r>
            <a:r>
              <a:rPr lang="en-US" sz="2200"/>
              <a:t>са личним</a:t>
            </a:r>
            <a:r>
              <a:rPr lang="en-GB" sz="2200"/>
              <a:t> </a:t>
            </a:r>
            <a:r>
              <a:rPr lang="en-US" sz="2200"/>
              <a:t>ограничењима у</a:t>
            </a:r>
            <a:r>
              <a:rPr lang="en-GB" sz="2200"/>
              <a:t> </a:t>
            </a:r>
            <a:r>
              <a:rPr lang="en-US" sz="2200"/>
              <a:t>контакту са пацијентом</a:t>
            </a:r>
            <a:endParaRPr lang="en-GB" sz="2200"/>
          </a:p>
          <a:p>
            <a:pPr eaLnBrk="1" hangingPunct="1"/>
            <a:r>
              <a:rPr lang="en-US" sz="2200"/>
              <a:t>Уколико се</a:t>
            </a:r>
            <a:r>
              <a:rPr lang="en-GB" sz="2200"/>
              <a:t> </a:t>
            </a:r>
            <a:r>
              <a:rPr lang="en-US" sz="2200"/>
              <a:t>вербална комуникација успостави</a:t>
            </a:r>
            <a:r>
              <a:rPr lang="en-GB" sz="2200"/>
              <a:t>, </a:t>
            </a:r>
            <a:r>
              <a:rPr lang="en-US" sz="2200"/>
              <a:t>важно</a:t>
            </a:r>
            <a:r>
              <a:rPr lang="en-GB" sz="2200"/>
              <a:t> </a:t>
            </a:r>
            <a:r>
              <a:rPr lang="en-US" sz="2200"/>
              <a:t>је утврдити неке елементе психичког статуса</a:t>
            </a:r>
            <a:r>
              <a:rPr lang="en-GB" sz="2200"/>
              <a:t>, </a:t>
            </a:r>
            <a:r>
              <a:rPr lang="en-US" sz="2200"/>
              <a:t>поготово по питању суицидалности</a:t>
            </a:r>
          </a:p>
          <a:p>
            <a:pPr eaLnBrk="1" hangingPunct="1"/>
            <a:r>
              <a:rPr lang="en-US" sz="2200"/>
              <a:t>Припрему треба</a:t>
            </a:r>
            <a:r>
              <a:rPr lang="en-GB" sz="2200"/>
              <a:t> </a:t>
            </a:r>
            <a:r>
              <a:rPr lang="en-US" sz="2200"/>
              <a:t>покушати</a:t>
            </a:r>
            <a:r>
              <a:rPr lang="en-GB" sz="2200"/>
              <a:t> </a:t>
            </a:r>
            <a:r>
              <a:rPr lang="en-US" sz="2200"/>
              <a:t>на</a:t>
            </a:r>
            <a:r>
              <a:rPr lang="en-GB" sz="2200"/>
              <a:t> </a:t>
            </a:r>
            <a:r>
              <a:rPr lang="en-US" sz="2200"/>
              <a:t>следећи</a:t>
            </a:r>
            <a:r>
              <a:rPr lang="en-GB" sz="2200"/>
              <a:t> </a:t>
            </a:r>
            <a:r>
              <a:rPr lang="en-US" sz="2200"/>
              <a:t>начин</a:t>
            </a:r>
            <a:r>
              <a:rPr lang="en-GB" sz="2200"/>
              <a:t>: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200"/>
              <a:t>	- </a:t>
            </a:r>
            <a:r>
              <a:rPr lang="en-GB" sz="2200"/>
              <a:t>“</a:t>
            </a:r>
            <a:r>
              <a:rPr lang="en-US" sz="2200"/>
              <a:t>Осим овога што</a:t>
            </a:r>
            <a:r>
              <a:rPr lang="en-GB" sz="2200"/>
              <a:t> </a:t>
            </a:r>
            <a:r>
              <a:rPr lang="en-US" sz="2200"/>
              <a:t>сте ми</a:t>
            </a:r>
            <a:r>
              <a:rPr lang="en-GB" sz="2200"/>
              <a:t> </a:t>
            </a:r>
            <a:r>
              <a:rPr lang="en-US" sz="2200"/>
              <a:t>испричали</a:t>
            </a:r>
            <a:r>
              <a:rPr lang="en-GB" sz="2200"/>
              <a:t>, </a:t>
            </a:r>
            <a:r>
              <a:rPr lang="en-US" sz="2200"/>
              <a:t>важно</a:t>
            </a:r>
            <a:r>
              <a:rPr lang="en-GB" sz="2200"/>
              <a:t> </a:t>
            </a:r>
            <a:r>
              <a:rPr lang="en-US" sz="2200"/>
              <a:t>је да ми</a:t>
            </a:r>
            <a:r>
              <a:rPr lang="en-GB" sz="2200"/>
              <a:t> </a:t>
            </a:r>
            <a:r>
              <a:rPr lang="en-US" sz="2200"/>
              <a:t>одговорите и</a:t>
            </a:r>
            <a:r>
              <a:rPr lang="en-GB" sz="2200"/>
              <a:t> </a:t>
            </a:r>
            <a:r>
              <a:rPr lang="en-US" sz="2200"/>
              <a:t>на нека рутинска питања која свима</a:t>
            </a:r>
            <a:r>
              <a:rPr lang="en-GB" sz="2200"/>
              <a:t> </a:t>
            </a:r>
            <a:r>
              <a:rPr lang="en-US" sz="2200"/>
              <a:t>постављамо.</a:t>
            </a:r>
            <a:r>
              <a:rPr lang="en-GB" sz="2200"/>
              <a:t>”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Идентификација</a:t>
            </a:r>
            <a:r>
              <a:rPr lang="en-GB" dirty="0"/>
              <a:t> </a:t>
            </a:r>
            <a:r>
              <a:rPr lang="sr-Cyrl-RS" dirty="0"/>
              <a:t>циљава</a:t>
            </a:r>
            <a:r>
              <a:rPr lang="en-GB" dirty="0"/>
              <a:t> </a:t>
            </a:r>
            <a:r>
              <a:rPr lang="sr-Cyrl-RS" dirty="0"/>
              <a:t>интервенције</a:t>
            </a:r>
            <a:r>
              <a:rPr lang="en-GB" dirty="0"/>
              <a:t> </a:t>
            </a:r>
            <a:r>
              <a:rPr lang="sr-Cyrl-RS" dirty="0"/>
              <a:t>- </a:t>
            </a:r>
            <a:r>
              <a:rPr lang="en-GB" dirty="0"/>
              <a:t>3 </a:t>
            </a:r>
            <a:r>
              <a:rPr lang="sr-Cyrl-RS" dirty="0"/>
              <a:t>базична</a:t>
            </a:r>
            <a:r>
              <a:rPr lang="en-GB" dirty="0"/>
              <a:t> </a:t>
            </a:r>
            <a:r>
              <a:rPr lang="sr-Cyrl-RS" dirty="0"/>
              <a:t>принципа</a:t>
            </a:r>
            <a:endParaRPr lang="en-GB" dirty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eriod"/>
            </a:pPr>
            <a:endParaRPr lang="en-US"/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/>
              <a:t>Безбедност</a:t>
            </a:r>
            <a:r>
              <a:rPr lang="en-GB"/>
              <a:t> </a:t>
            </a:r>
            <a:r>
              <a:rPr lang="en-US"/>
              <a:t>и</a:t>
            </a:r>
            <a:r>
              <a:rPr lang="en-GB"/>
              <a:t> </a:t>
            </a:r>
            <a:r>
              <a:rPr lang="en-US"/>
              <a:t>сигурност</a:t>
            </a:r>
            <a:endParaRPr lang="en-GB"/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/>
              <a:t>Подршка</a:t>
            </a:r>
            <a:endParaRPr lang="en-GB"/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/>
              <a:t>Циљане</a:t>
            </a:r>
            <a:r>
              <a:rPr lang="en-GB"/>
              <a:t> </a:t>
            </a:r>
            <a:r>
              <a:rPr lang="en-US"/>
              <a:t>интервенције</a:t>
            </a:r>
            <a:endParaRPr lang="en-GB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1. Безбедност и сигурност</a:t>
            </a:r>
            <a:br>
              <a:rPr lang="sr-Cyrl-RS" dirty="0"/>
            </a:br>
            <a:r>
              <a:rPr lang="sr-Cyrl-RS" dirty="0"/>
              <a:t>- околности сусрета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sr-Cyrl-RS" sz="26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sz="2600" dirty="0"/>
              <a:t>Имати</a:t>
            </a:r>
            <a:r>
              <a:rPr lang="en-GB" sz="2600" dirty="0"/>
              <a:t> </a:t>
            </a:r>
            <a:r>
              <a:rPr lang="sr-Cyrl-RS" sz="2600" dirty="0"/>
              <a:t>на</a:t>
            </a:r>
            <a:r>
              <a:rPr lang="en-GB" sz="2600" dirty="0"/>
              <a:t> </a:t>
            </a:r>
            <a:r>
              <a:rPr lang="sr-Cyrl-RS" sz="2600" dirty="0"/>
              <a:t>уму</a:t>
            </a:r>
            <a:r>
              <a:rPr lang="en-GB" sz="2600" dirty="0"/>
              <a:t> </a:t>
            </a:r>
            <a:r>
              <a:rPr lang="sr-Cyrl-RS" sz="2600" dirty="0"/>
              <a:t>да</a:t>
            </a:r>
            <a:r>
              <a:rPr lang="en-GB" sz="2600" dirty="0"/>
              <a:t> </a:t>
            </a:r>
            <a:r>
              <a:rPr lang="sr-Cyrl-RS" sz="2600" dirty="0"/>
              <a:t>ли</a:t>
            </a:r>
            <a:r>
              <a:rPr lang="en-GB" sz="2600" dirty="0"/>
              <a:t> </a:t>
            </a:r>
            <a:r>
              <a:rPr lang="sr-Cyrl-RS" sz="2600" dirty="0"/>
              <a:t>је</a:t>
            </a:r>
            <a:r>
              <a:rPr lang="en-GB" sz="2600" dirty="0"/>
              <a:t> </a:t>
            </a:r>
            <a:r>
              <a:rPr lang="sr-Cyrl-RS" sz="2600" dirty="0"/>
              <a:t>у</a:t>
            </a:r>
            <a:r>
              <a:rPr lang="en-GB" sz="2600" dirty="0"/>
              <a:t> </a:t>
            </a:r>
            <a:r>
              <a:rPr lang="sr-Cyrl-RS" sz="2600" dirty="0"/>
              <a:t>питању</a:t>
            </a:r>
            <a:r>
              <a:rPr lang="en-GB" sz="2600" dirty="0"/>
              <a:t> </a:t>
            </a:r>
            <a:r>
              <a:rPr lang="sr-Cyrl-RS" sz="2600" dirty="0"/>
              <a:t>прва</a:t>
            </a:r>
            <a:r>
              <a:rPr lang="en-GB" sz="2600" dirty="0"/>
              <a:t> </a:t>
            </a:r>
            <a:r>
              <a:rPr lang="sr-Cyrl-RS" sz="2600" dirty="0"/>
              <a:t>или</a:t>
            </a:r>
            <a:r>
              <a:rPr lang="en-GB" sz="2600" dirty="0"/>
              <a:t> </a:t>
            </a:r>
            <a:r>
              <a:rPr lang="sr-Cyrl-RS" sz="2600" dirty="0"/>
              <a:t>поновљена</a:t>
            </a:r>
            <a:r>
              <a:rPr lang="en-GB" sz="2600" dirty="0"/>
              <a:t> </a:t>
            </a:r>
            <a:r>
              <a:rPr lang="sr-Cyrl-RS" sz="2600" dirty="0"/>
              <a:t>епизода</a:t>
            </a:r>
            <a:r>
              <a:rPr lang="en-GB" sz="2600" dirty="0"/>
              <a:t> </a:t>
            </a:r>
            <a:r>
              <a:rPr lang="sr-Cyrl-RS" sz="2600" dirty="0"/>
              <a:t>агресивног</a:t>
            </a:r>
            <a:r>
              <a:rPr lang="en-GB" sz="2600" dirty="0"/>
              <a:t> </a:t>
            </a:r>
            <a:r>
              <a:rPr lang="sr-Cyrl-RS" sz="2600" dirty="0"/>
              <a:t>понашања </a:t>
            </a:r>
            <a:r>
              <a:rPr lang="en-GB" sz="2600" dirty="0"/>
              <a:t>(</a:t>
            </a:r>
            <a:r>
              <a:rPr lang="sr-Cyrl-RS" sz="2600" dirty="0"/>
              <a:t>најважнији</a:t>
            </a:r>
            <a:r>
              <a:rPr lang="en-GB" sz="2600" dirty="0"/>
              <a:t> </a:t>
            </a:r>
            <a:r>
              <a:rPr lang="sr-Cyrl-RS" sz="2600" dirty="0"/>
              <a:t>индикатор</a:t>
            </a:r>
            <a:r>
              <a:rPr lang="en-GB" sz="2600" dirty="0"/>
              <a:t>!)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sz="2600" dirty="0"/>
              <a:t>Не</a:t>
            </a:r>
            <a:r>
              <a:rPr lang="en-GB" sz="2600" dirty="0"/>
              <a:t> </a:t>
            </a:r>
            <a:r>
              <a:rPr lang="sr-Cyrl-RS" sz="2600" dirty="0"/>
              <a:t>интервенисати</a:t>
            </a:r>
            <a:r>
              <a:rPr lang="en-GB" sz="2600" dirty="0"/>
              <a:t> </a:t>
            </a:r>
            <a:r>
              <a:rPr lang="sr-Cyrl-RS" sz="2600" dirty="0"/>
              <a:t>самостално</a:t>
            </a:r>
            <a:r>
              <a:rPr lang="en-GB" sz="2600" dirty="0"/>
              <a:t> </a:t>
            </a:r>
            <a:r>
              <a:rPr lang="sr-Cyrl-RS" sz="2600" dirty="0"/>
              <a:t>код</a:t>
            </a:r>
            <a:r>
              <a:rPr lang="en-GB" sz="2600" dirty="0"/>
              <a:t> </a:t>
            </a:r>
            <a:r>
              <a:rPr lang="sr-Cyrl-RS" sz="2600" dirty="0"/>
              <a:t>поновљених епизода</a:t>
            </a:r>
            <a:endParaRPr lang="en-GB" sz="26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sz="2600" dirty="0"/>
              <a:t>Позвати</a:t>
            </a:r>
            <a:r>
              <a:rPr lang="en-GB" sz="2600" dirty="0"/>
              <a:t> </a:t>
            </a:r>
            <a:r>
              <a:rPr lang="sr-Cyrl-RS" sz="2600" dirty="0"/>
              <a:t>обезбеђење</a:t>
            </a:r>
            <a:endParaRPr lang="en-GB" sz="26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sz="2600" dirty="0"/>
              <a:t>Преглед</a:t>
            </a:r>
            <a:r>
              <a:rPr lang="en-GB" sz="2600" dirty="0"/>
              <a:t> </a:t>
            </a:r>
            <a:r>
              <a:rPr lang="sr-Cyrl-RS" sz="2600" dirty="0"/>
              <a:t>обављати</a:t>
            </a:r>
            <a:r>
              <a:rPr lang="en-GB" sz="2600" dirty="0"/>
              <a:t> </a:t>
            </a:r>
            <a:r>
              <a:rPr lang="sr-Cyrl-RS" sz="2600" dirty="0"/>
              <a:t>у</a:t>
            </a:r>
            <a:r>
              <a:rPr lang="en-GB" sz="2600" dirty="0"/>
              <a:t> </a:t>
            </a:r>
            <a:r>
              <a:rPr lang="sr-Cyrl-RS" sz="2600" dirty="0"/>
              <a:t>добро</a:t>
            </a:r>
            <a:r>
              <a:rPr lang="en-GB" sz="2600" dirty="0"/>
              <a:t> </a:t>
            </a:r>
            <a:r>
              <a:rPr lang="sr-Cyrl-RS" sz="2600" dirty="0"/>
              <a:t>осветљеној</a:t>
            </a:r>
            <a:r>
              <a:rPr lang="en-GB" sz="2600" dirty="0"/>
              <a:t> </a:t>
            </a:r>
            <a:r>
              <a:rPr lang="sr-Cyrl-RS" sz="2600" dirty="0"/>
              <a:t>просторији</a:t>
            </a:r>
            <a:endParaRPr lang="en-GB" sz="26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sz="2600" dirty="0"/>
              <a:t>Излаз</a:t>
            </a:r>
            <a:r>
              <a:rPr lang="en-GB" sz="2600" dirty="0"/>
              <a:t> </a:t>
            </a:r>
            <a:r>
              <a:rPr lang="sr-Cyrl-RS" sz="2600" dirty="0"/>
              <a:t>из</a:t>
            </a:r>
            <a:r>
              <a:rPr lang="en-GB" sz="2600" dirty="0"/>
              <a:t> </a:t>
            </a:r>
            <a:r>
              <a:rPr lang="sr-Cyrl-RS" sz="2600" dirty="0"/>
              <a:t>просторије</a:t>
            </a:r>
            <a:r>
              <a:rPr lang="en-GB" sz="2600" dirty="0"/>
              <a:t> </a:t>
            </a:r>
            <a:r>
              <a:rPr lang="sr-Cyrl-RS" sz="2600" dirty="0"/>
              <a:t>увек</a:t>
            </a:r>
            <a:r>
              <a:rPr lang="en-GB" sz="2600" dirty="0"/>
              <a:t> </a:t>
            </a:r>
            <a:r>
              <a:rPr lang="sr-Cyrl-RS" sz="2600" dirty="0"/>
              <a:t>ближе</a:t>
            </a:r>
            <a:r>
              <a:rPr lang="en-GB" sz="2600" dirty="0"/>
              <a:t> </a:t>
            </a:r>
            <a:r>
              <a:rPr lang="sr-Cyrl-RS" sz="2600" dirty="0"/>
              <a:t>ономе</a:t>
            </a:r>
            <a:r>
              <a:rPr lang="en-GB" sz="2600" dirty="0"/>
              <a:t> </a:t>
            </a:r>
            <a:r>
              <a:rPr lang="sr-Cyrl-RS" sz="2600" dirty="0"/>
              <a:t>ко</a:t>
            </a:r>
            <a:r>
              <a:rPr lang="en-GB" sz="2600" dirty="0"/>
              <a:t> </a:t>
            </a:r>
            <a:r>
              <a:rPr lang="sr-Cyrl-RS" sz="2600" dirty="0"/>
              <a:t>обавља</a:t>
            </a:r>
            <a:r>
              <a:rPr lang="en-GB" sz="2600" dirty="0"/>
              <a:t> </a:t>
            </a:r>
            <a:r>
              <a:rPr lang="sr-Cyrl-RS" sz="2600" dirty="0"/>
              <a:t>преглед</a:t>
            </a:r>
            <a:endParaRPr lang="en-GB" sz="26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sz="2600" dirty="0"/>
              <a:t>Водити</a:t>
            </a:r>
            <a:r>
              <a:rPr lang="en-GB" sz="2600" dirty="0"/>
              <a:t> </a:t>
            </a:r>
            <a:r>
              <a:rPr lang="sr-Cyrl-RS" sz="2600" dirty="0"/>
              <a:t>рачуна</a:t>
            </a:r>
            <a:r>
              <a:rPr lang="en-GB" sz="2600" dirty="0"/>
              <a:t> </a:t>
            </a:r>
            <a:r>
              <a:rPr lang="sr-Cyrl-RS" sz="2600" dirty="0"/>
              <a:t>о</a:t>
            </a:r>
            <a:r>
              <a:rPr lang="en-GB" sz="2600" dirty="0"/>
              <a:t> </a:t>
            </a:r>
            <a:r>
              <a:rPr lang="sr-Cyrl-RS" sz="2600" dirty="0"/>
              <a:t>методама</a:t>
            </a:r>
            <a:r>
              <a:rPr lang="en-GB" sz="2600" dirty="0"/>
              <a:t> </a:t>
            </a:r>
            <a:r>
              <a:rPr lang="sr-Cyrl-RS" sz="2600" dirty="0"/>
              <a:t>комуникације</a:t>
            </a:r>
            <a:r>
              <a:rPr lang="en-GB" sz="2600" dirty="0"/>
              <a:t> (</a:t>
            </a:r>
            <a:r>
              <a:rPr lang="sr-Cyrl-RS" sz="2600" dirty="0"/>
              <a:t>вербалној</a:t>
            </a:r>
            <a:r>
              <a:rPr lang="en-GB" sz="2600" dirty="0"/>
              <a:t> </a:t>
            </a:r>
            <a:r>
              <a:rPr lang="sr-Cyrl-RS" sz="2600" dirty="0"/>
              <a:t>и</a:t>
            </a:r>
            <a:r>
              <a:rPr lang="en-GB" sz="2600" dirty="0"/>
              <a:t> </a:t>
            </a:r>
            <a:r>
              <a:rPr lang="sr-Cyrl-RS" sz="2600" dirty="0"/>
              <a:t>невербалној</a:t>
            </a:r>
            <a:r>
              <a:rPr lang="en-GB" sz="2600" dirty="0"/>
              <a:t>)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1. Безбедност и сигурност</a:t>
            </a:r>
            <a:br>
              <a:rPr lang="sr-Cyrl-RS" dirty="0"/>
            </a:br>
            <a:r>
              <a:rPr lang="sr-Cyrl-RS" dirty="0"/>
              <a:t>- методе комуникације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Водити</a:t>
            </a:r>
            <a:r>
              <a:rPr lang="en-GB" dirty="0"/>
              <a:t> </a:t>
            </a:r>
            <a:r>
              <a:rPr lang="sr-Cyrl-RS" dirty="0"/>
              <a:t>рачуна</a:t>
            </a:r>
            <a:r>
              <a:rPr lang="en-GB" dirty="0"/>
              <a:t> </a:t>
            </a:r>
            <a:r>
              <a:rPr lang="sr-Cyrl-RS" dirty="0"/>
              <a:t>о</a:t>
            </a:r>
            <a:r>
              <a:rPr lang="en-GB" dirty="0"/>
              <a:t> </a:t>
            </a:r>
            <a:r>
              <a:rPr lang="sr-Cyrl-RS" dirty="0"/>
              <a:t>методама</a:t>
            </a:r>
            <a:r>
              <a:rPr lang="en-GB" dirty="0"/>
              <a:t> </a:t>
            </a:r>
            <a:r>
              <a:rPr lang="sr-Cyrl-RS" dirty="0"/>
              <a:t>комуникације</a:t>
            </a:r>
            <a:r>
              <a:rPr lang="en-GB" dirty="0"/>
              <a:t> (</a:t>
            </a:r>
            <a:r>
              <a:rPr lang="sr-Cyrl-RS" dirty="0"/>
              <a:t>вербалној</a:t>
            </a:r>
            <a:r>
              <a:rPr lang="en-GB" dirty="0"/>
              <a:t> </a:t>
            </a:r>
            <a:r>
              <a:rPr lang="sr-Cyrl-RS" dirty="0"/>
              <a:t>и</a:t>
            </a:r>
            <a:r>
              <a:rPr lang="en-GB" dirty="0"/>
              <a:t> </a:t>
            </a:r>
            <a:r>
              <a:rPr lang="sr-Cyrl-RS" dirty="0"/>
              <a:t>невербалној</a:t>
            </a:r>
            <a:r>
              <a:rPr lang="en-GB" dirty="0"/>
              <a:t>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Понудити</a:t>
            </a:r>
            <a:r>
              <a:rPr lang="en-GB" dirty="0"/>
              <a:t> </a:t>
            </a:r>
            <a:r>
              <a:rPr lang="sr-Cyrl-RS" dirty="0"/>
              <a:t>место</a:t>
            </a:r>
            <a:r>
              <a:rPr lang="en-GB" dirty="0"/>
              <a:t> </a:t>
            </a:r>
            <a:r>
              <a:rPr lang="sr-Cyrl-RS" dirty="0"/>
              <a:t>за</a:t>
            </a:r>
            <a:r>
              <a:rPr lang="en-GB" dirty="0"/>
              <a:t> </a:t>
            </a:r>
            <a:r>
              <a:rPr lang="sr-Cyrl-RS" dirty="0"/>
              <a:t>седење</a:t>
            </a:r>
            <a:r>
              <a:rPr lang="en-GB" dirty="0"/>
              <a:t>, </a:t>
            </a:r>
            <a:r>
              <a:rPr lang="sr-Cyrl-RS" dirty="0"/>
              <a:t>воду</a:t>
            </a:r>
            <a:r>
              <a:rPr lang="en-GB" dirty="0"/>
              <a:t> (</a:t>
            </a:r>
            <a:r>
              <a:rPr lang="sr-Cyrl-RS" dirty="0"/>
              <a:t>храну</a:t>
            </a:r>
            <a:r>
              <a:rPr lang="en-GB" dirty="0"/>
              <a:t> </a:t>
            </a:r>
            <a:r>
              <a:rPr lang="sr-Cyrl-RS" dirty="0"/>
              <a:t>уколико</a:t>
            </a:r>
            <a:r>
              <a:rPr lang="en-GB" dirty="0"/>
              <a:t> </a:t>
            </a:r>
            <a:r>
              <a:rPr lang="sr-Cyrl-RS" dirty="0"/>
              <a:t>је</a:t>
            </a:r>
            <a:r>
              <a:rPr lang="en-GB" dirty="0"/>
              <a:t> </a:t>
            </a:r>
            <a:r>
              <a:rPr lang="sr-Cyrl-RS" dirty="0"/>
              <a:t>доступна</a:t>
            </a:r>
            <a:r>
              <a:rPr lang="en-GB" dirty="0"/>
              <a:t>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Покушати</a:t>
            </a:r>
            <a:r>
              <a:rPr lang="en-GB" dirty="0"/>
              <a:t> </a:t>
            </a:r>
            <a:r>
              <a:rPr lang="sr-Cyrl-RS" dirty="0"/>
              <a:t>контакт</a:t>
            </a:r>
            <a:r>
              <a:rPr lang="en-GB" dirty="0"/>
              <a:t> </a:t>
            </a:r>
            <a:r>
              <a:rPr lang="sr-Cyrl-RS" dirty="0"/>
              <a:t>у</a:t>
            </a:r>
            <a:r>
              <a:rPr lang="en-GB" dirty="0"/>
              <a:t> “</a:t>
            </a:r>
            <a:r>
              <a:rPr lang="sr-Cyrl-RS" dirty="0"/>
              <a:t>нивоу</a:t>
            </a:r>
            <a:r>
              <a:rPr lang="en-GB" dirty="0"/>
              <a:t> </a:t>
            </a:r>
            <a:r>
              <a:rPr lang="sr-Cyrl-RS" dirty="0"/>
              <a:t>очију</a:t>
            </a:r>
            <a:r>
              <a:rPr lang="en-GB" dirty="0"/>
              <a:t>”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Невербална комуникација: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RS" dirty="0"/>
              <a:t>Седети</a:t>
            </a:r>
            <a:r>
              <a:rPr lang="en-GB" dirty="0"/>
              <a:t> </a:t>
            </a:r>
            <a:r>
              <a:rPr lang="sr-Cyrl-RS" dirty="0"/>
              <a:t>са</a:t>
            </a:r>
            <a:r>
              <a:rPr lang="en-GB" dirty="0"/>
              <a:t> </a:t>
            </a:r>
            <a:r>
              <a:rPr lang="sr-Cyrl-RS" dirty="0"/>
              <a:t>обе</a:t>
            </a:r>
            <a:r>
              <a:rPr lang="en-GB" dirty="0"/>
              <a:t> </a:t>
            </a:r>
            <a:r>
              <a:rPr lang="sr-Cyrl-RS" dirty="0"/>
              <a:t>ноге</a:t>
            </a:r>
            <a:r>
              <a:rPr lang="en-GB" dirty="0"/>
              <a:t> </a:t>
            </a:r>
            <a:r>
              <a:rPr lang="sr-Cyrl-RS" dirty="0"/>
              <a:t>положене</a:t>
            </a:r>
            <a:r>
              <a:rPr lang="en-GB" dirty="0"/>
              <a:t> </a:t>
            </a:r>
            <a:r>
              <a:rPr lang="sr-Cyrl-RS" dirty="0"/>
              <a:t>стопалима</a:t>
            </a:r>
            <a:r>
              <a:rPr lang="en-GB" dirty="0"/>
              <a:t> </a:t>
            </a:r>
            <a:r>
              <a:rPr lang="sr-Cyrl-RS" dirty="0"/>
              <a:t>на</a:t>
            </a:r>
            <a:r>
              <a:rPr lang="en-GB" dirty="0"/>
              <a:t> </a:t>
            </a:r>
            <a:r>
              <a:rPr lang="sr-Cyrl-RS" dirty="0"/>
              <a:t>земљу</a:t>
            </a:r>
            <a:r>
              <a:rPr lang="en-GB" dirty="0"/>
              <a:t>, </a:t>
            </a:r>
            <a:r>
              <a:rPr lang="sr-Cyrl-RS" dirty="0"/>
              <a:t>са</a:t>
            </a:r>
            <a:r>
              <a:rPr lang="en-GB" dirty="0"/>
              <a:t> </a:t>
            </a:r>
            <a:r>
              <a:rPr lang="sr-Cyrl-RS" dirty="0"/>
              <a:t>рукама</a:t>
            </a:r>
            <a:r>
              <a:rPr lang="en-GB" dirty="0"/>
              <a:t> </a:t>
            </a:r>
            <a:r>
              <a:rPr lang="sr-Cyrl-RS" dirty="0"/>
              <a:t>на</a:t>
            </a:r>
            <a:r>
              <a:rPr lang="en-GB" dirty="0"/>
              <a:t> </a:t>
            </a:r>
            <a:r>
              <a:rPr lang="sr-Cyrl-RS" dirty="0"/>
              <a:t>бутинама</a:t>
            </a:r>
            <a:r>
              <a:rPr lang="en-GB" dirty="0"/>
              <a:t>, </a:t>
            </a:r>
            <a:r>
              <a:rPr lang="sr-Cyrl-RS" dirty="0"/>
              <a:t>празних</a:t>
            </a:r>
            <a:r>
              <a:rPr lang="en-GB" dirty="0"/>
              <a:t> </a:t>
            </a:r>
            <a:r>
              <a:rPr lang="sr-Cyrl-RS" dirty="0"/>
              <a:t>шака</a:t>
            </a:r>
            <a:r>
              <a:rPr lang="en-GB" dirty="0"/>
              <a:t>, </a:t>
            </a:r>
            <a:r>
              <a:rPr lang="sr-Cyrl-RS" dirty="0"/>
              <a:t>тело</a:t>
            </a:r>
            <a:r>
              <a:rPr lang="en-GB" dirty="0"/>
              <a:t> </a:t>
            </a:r>
            <a:r>
              <a:rPr lang="sr-Cyrl-RS" dirty="0"/>
              <a:t>благо</a:t>
            </a:r>
            <a:r>
              <a:rPr lang="en-GB" dirty="0"/>
              <a:t> </a:t>
            </a:r>
            <a:r>
              <a:rPr lang="sr-Cyrl-RS" dirty="0"/>
              <a:t>нагнуто</a:t>
            </a:r>
            <a:r>
              <a:rPr lang="en-GB" dirty="0"/>
              <a:t> </a:t>
            </a:r>
            <a:r>
              <a:rPr lang="sr-Cyrl-RS" dirty="0"/>
              <a:t>према</a:t>
            </a:r>
            <a:r>
              <a:rPr lang="en-GB" dirty="0"/>
              <a:t> </a:t>
            </a:r>
            <a:r>
              <a:rPr lang="sr-Cyrl-RS" dirty="0"/>
              <a:t>особи</a:t>
            </a:r>
            <a:r>
              <a:rPr lang="en-GB" dirty="0"/>
              <a:t> (</a:t>
            </a:r>
            <a:r>
              <a:rPr lang="sr-Cyrl-RS" dirty="0"/>
              <a:t>позиција</a:t>
            </a:r>
            <a:r>
              <a:rPr lang="en-GB" dirty="0"/>
              <a:t> </a:t>
            </a:r>
            <a:r>
              <a:rPr lang="sr-Cyrl-RS" dirty="0"/>
              <a:t>одаје</a:t>
            </a:r>
            <a:r>
              <a:rPr lang="en-GB" dirty="0"/>
              <a:t> </a:t>
            </a:r>
            <a:r>
              <a:rPr lang="sr-Cyrl-RS" dirty="0"/>
              <a:t>утисак</a:t>
            </a:r>
            <a:r>
              <a:rPr lang="en-GB" dirty="0"/>
              <a:t> </a:t>
            </a:r>
            <a:r>
              <a:rPr lang="sr-Cyrl-RS" dirty="0"/>
              <a:t>заинтересованости</a:t>
            </a:r>
            <a:r>
              <a:rPr lang="en-GB" dirty="0"/>
              <a:t>, </a:t>
            </a:r>
            <a:r>
              <a:rPr lang="sr-Cyrl-RS" dirty="0"/>
              <a:t>а</a:t>
            </a:r>
            <a:r>
              <a:rPr lang="en-GB" dirty="0"/>
              <a:t> </a:t>
            </a:r>
            <a:r>
              <a:rPr lang="sr-Cyrl-RS" dirty="0"/>
              <a:t>омогућава</a:t>
            </a:r>
            <a:r>
              <a:rPr lang="en-GB" dirty="0"/>
              <a:t> </a:t>
            </a:r>
            <a:r>
              <a:rPr lang="sr-Cyrl-RS" dirty="0"/>
              <a:t>брзу</a:t>
            </a:r>
            <a:r>
              <a:rPr lang="en-GB" dirty="0"/>
              <a:t> </a:t>
            </a:r>
            <a:r>
              <a:rPr lang="sr-Cyrl-RS" dirty="0"/>
              <a:t>реакцију</a:t>
            </a:r>
            <a:r>
              <a:rPr lang="en-GB" dirty="0"/>
              <a:t> </a:t>
            </a:r>
            <a:r>
              <a:rPr lang="sr-Cyrl-RS" dirty="0"/>
              <a:t>у</a:t>
            </a:r>
            <a:r>
              <a:rPr lang="en-GB" dirty="0"/>
              <a:t> </a:t>
            </a:r>
            <a:r>
              <a:rPr lang="sr-Cyrl-RS" dirty="0"/>
              <a:t>случају</a:t>
            </a:r>
            <a:r>
              <a:rPr lang="en-GB" dirty="0"/>
              <a:t> </a:t>
            </a:r>
            <a:r>
              <a:rPr lang="sr-Cyrl-RS" dirty="0"/>
              <a:t>претње</a:t>
            </a:r>
            <a:r>
              <a:rPr lang="en-GB" dirty="0"/>
              <a:t>)</a:t>
            </a:r>
            <a:endParaRPr lang="sr-Cyrl-RS" dirty="0"/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RS" dirty="0"/>
              <a:t>Стајати</a:t>
            </a:r>
            <a:r>
              <a:rPr lang="en-GB" dirty="0"/>
              <a:t> </a:t>
            </a:r>
            <a:r>
              <a:rPr lang="sr-Cyrl-RS" dirty="0"/>
              <a:t>са</a:t>
            </a:r>
            <a:r>
              <a:rPr lang="en-GB" dirty="0"/>
              <a:t> </a:t>
            </a:r>
            <a:r>
              <a:rPr lang="sr-Cyrl-RS" dirty="0"/>
              <a:t>ногама</a:t>
            </a:r>
            <a:r>
              <a:rPr lang="en-GB" dirty="0"/>
              <a:t> </a:t>
            </a:r>
            <a:r>
              <a:rPr lang="sr-Cyrl-RS" dirty="0"/>
              <a:t>у</a:t>
            </a:r>
            <a:r>
              <a:rPr lang="en-GB" dirty="0"/>
              <a:t> </a:t>
            </a:r>
            <a:r>
              <a:rPr lang="sr-Cyrl-RS" dirty="0"/>
              <a:t>ширини</a:t>
            </a:r>
            <a:r>
              <a:rPr lang="en-GB" dirty="0"/>
              <a:t> </a:t>
            </a:r>
            <a:r>
              <a:rPr lang="sr-Cyrl-RS" dirty="0"/>
              <a:t>рамена</a:t>
            </a:r>
            <a:r>
              <a:rPr lang="en-GB" dirty="0"/>
              <a:t> </a:t>
            </a:r>
            <a:r>
              <a:rPr lang="sr-Cyrl-RS" dirty="0"/>
              <a:t>са</a:t>
            </a:r>
            <a:r>
              <a:rPr lang="en-GB" dirty="0"/>
              <a:t> </a:t>
            </a:r>
            <a:r>
              <a:rPr lang="sr-Cyrl-RS" dirty="0"/>
              <a:t>једном</a:t>
            </a:r>
            <a:r>
              <a:rPr lang="en-GB" dirty="0"/>
              <a:t> </a:t>
            </a:r>
            <a:r>
              <a:rPr lang="sr-Cyrl-RS" dirty="0"/>
              <a:t>ногом</a:t>
            </a:r>
            <a:r>
              <a:rPr lang="en-GB" dirty="0"/>
              <a:t> </a:t>
            </a:r>
            <a:r>
              <a:rPr lang="sr-Cyrl-RS" dirty="0"/>
              <a:t>мало</a:t>
            </a:r>
            <a:r>
              <a:rPr lang="en-GB" dirty="0"/>
              <a:t> </a:t>
            </a:r>
            <a:r>
              <a:rPr lang="sr-Cyrl-RS" dirty="0"/>
              <a:t>иза</a:t>
            </a:r>
            <a:r>
              <a:rPr lang="en-GB" dirty="0"/>
              <a:t> </a:t>
            </a:r>
            <a:r>
              <a:rPr lang="sr-Cyrl-RS" dirty="0"/>
              <a:t>друге</a:t>
            </a:r>
            <a:r>
              <a:rPr lang="en-GB" dirty="0"/>
              <a:t>, </a:t>
            </a:r>
            <a:r>
              <a:rPr lang="sr-Cyrl-RS" dirty="0"/>
              <a:t>са</a:t>
            </a:r>
            <a:r>
              <a:rPr lang="en-GB" dirty="0"/>
              <a:t> </a:t>
            </a:r>
            <a:r>
              <a:rPr lang="sr-Cyrl-RS" dirty="0"/>
              <a:t>тежином</a:t>
            </a:r>
            <a:r>
              <a:rPr lang="en-GB" dirty="0"/>
              <a:t> </a:t>
            </a:r>
            <a:r>
              <a:rPr lang="sr-Cyrl-RS" dirty="0"/>
              <a:t>на</a:t>
            </a:r>
            <a:r>
              <a:rPr lang="en-GB" dirty="0"/>
              <a:t> </a:t>
            </a:r>
            <a:r>
              <a:rPr lang="sr-Cyrl-RS" dirty="0"/>
              <a:t>задњој</a:t>
            </a:r>
            <a:r>
              <a:rPr lang="en-GB" dirty="0"/>
              <a:t> </a:t>
            </a:r>
            <a:r>
              <a:rPr lang="sr-Cyrl-RS" dirty="0"/>
              <a:t>нози</a:t>
            </a:r>
            <a:r>
              <a:rPr lang="en-GB" dirty="0"/>
              <a:t>, </a:t>
            </a:r>
            <a:r>
              <a:rPr lang="sr-Cyrl-RS" dirty="0"/>
              <a:t>колена</a:t>
            </a:r>
            <a:r>
              <a:rPr lang="en-GB" dirty="0"/>
              <a:t> </a:t>
            </a:r>
            <a:r>
              <a:rPr lang="sr-Cyrl-RS" dirty="0"/>
              <a:t>благо</a:t>
            </a:r>
            <a:r>
              <a:rPr lang="en-GB" dirty="0"/>
              <a:t> </a:t>
            </a:r>
            <a:r>
              <a:rPr lang="sr-Cyrl-RS" dirty="0"/>
              <a:t>савијена</a:t>
            </a:r>
            <a:r>
              <a:rPr lang="en-GB" dirty="0"/>
              <a:t>; </a:t>
            </a:r>
            <a:r>
              <a:rPr lang="sr-Cyrl-RS" dirty="0"/>
              <a:t>руке</a:t>
            </a:r>
            <a:r>
              <a:rPr lang="en-GB" dirty="0"/>
              <a:t> </a:t>
            </a:r>
            <a:r>
              <a:rPr lang="sr-Cyrl-RS" dirty="0"/>
              <a:t>савијене</a:t>
            </a:r>
            <a:r>
              <a:rPr lang="en-GB" dirty="0"/>
              <a:t> </a:t>
            </a:r>
            <a:r>
              <a:rPr lang="sr-Cyrl-RS" dirty="0"/>
              <a:t>у</a:t>
            </a:r>
            <a:r>
              <a:rPr lang="en-GB" dirty="0"/>
              <a:t> </a:t>
            </a:r>
            <a:r>
              <a:rPr lang="sr-Cyrl-RS" dirty="0"/>
              <a:t>лакту</a:t>
            </a:r>
            <a:r>
              <a:rPr lang="en-GB" dirty="0"/>
              <a:t> </a:t>
            </a:r>
            <a:r>
              <a:rPr lang="sr-Cyrl-RS" dirty="0"/>
              <a:t>али</a:t>
            </a:r>
            <a:r>
              <a:rPr lang="en-GB" dirty="0"/>
              <a:t> </a:t>
            </a:r>
            <a:r>
              <a:rPr lang="sr-Cyrl-RS" dirty="0"/>
              <a:t>не</a:t>
            </a:r>
            <a:r>
              <a:rPr lang="en-GB" dirty="0"/>
              <a:t> </a:t>
            </a:r>
            <a:r>
              <a:rPr lang="sr-Cyrl-RS" dirty="0"/>
              <a:t>прекрштене</a:t>
            </a:r>
            <a:r>
              <a:rPr lang="en-GB" dirty="0"/>
              <a:t> </a:t>
            </a:r>
            <a:r>
              <a:rPr lang="sr-Cyrl-RS" dirty="0"/>
              <a:t>на</a:t>
            </a:r>
            <a:r>
              <a:rPr lang="en-GB" dirty="0"/>
              <a:t> </a:t>
            </a:r>
            <a:r>
              <a:rPr lang="sr-Cyrl-RS" dirty="0"/>
              <a:t>доњем</a:t>
            </a:r>
            <a:r>
              <a:rPr lang="en-GB" dirty="0"/>
              <a:t> </a:t>
            </a:r>
            <a:r>
              <a:rPr lang="sr-Cyrl-RS" dirty="0"/>
              <a:t>делу</a:t>
            </a:r>
            <a:r>
              <a:rPr lang="en-GB" dirty="0"/>
              <a:t> </a:t>
            </a:r>
            <a:r>
              <a:rPr lang="sr-Cyrl-RS" dirty="0"/>
              <a:t>трбуха</a:t>
            </a:r>
            <a:r>
              <a:rPr lang="en-GB" dirty="0"/>
              <a:t> (</a:t>
            </a:r>
            <a:r>
              <a:rPr lang="sr-Cyrl-RS" dirty="0"/>
              <a:t>не</a:t>
            </a:r>
            <a:r>
              <a:rPr lang="en-GB" dirty="0"/>
              <a:t> </a:t>
            </a:r>
            <a:r>
              <a:rPr lang="sr-Cyrl-RS" dirty="0"/>
              <a:t>стављати</a:t>
            </a:r>
            <a:r>
              <a:rPr lang="en-GB" dirty="0"/>
              <a:t> </a:t>
            </a:r>
            <a:r>
              <a:rPr lang="sr-Cyrl-RS" dirty="0"/>
              <a:t>руке</a:t>
            </a:r>
            <a:r>
              <a:rPr lang="en-GB" dirty="0"/>
              <a:t> </a:t>
            </a:r>
            <a:r>
              <a:rPr lang="sr-Cyrl-RS" dirty="0"/>
              <a:t>у</a:t>
            </a:r>
            <a:r>
              <a:rPr lang="en-GB" dirty="0"/>
              <a:t> </a:t>
            </a:r>
            <a:r>
              <a:rPr lang="sr-Cyrl-RS" dirty="0"/>
              <a:t>џепове</a:t>
            </a:r>
            <a:r>
              <a:rPr lang="en-GB" dirty="0"/>
              <a:t>)</a:t>
            </a: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1. Безбедност и сигурност</a:t>
            </a:r>
            <a:br>
              <a:rPr lang="sr-Cyrl-RS" dirty="0"/>
            </a:br>
            <a:r>
              <a:rPr lang="sr-Cyrl-RS" dirty="0"/>
              <a:t>- елиминација повећаног ризика </a:t>
            </a:r>
            <a:endParaRPr lang="en-GB" dirty="0"/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697413"/>
          </a:xfrm>
        </p:spPr>
        <p:txBody>
          <a:bodyPr/>
          <a:lstStyle/>
          <a:p>
            <a:pPr eaLnBrk="1" hangingPunct="1"/>
            <a:r>
              <a:rPr lang="en-US" sz="2400"/>
              <a:t>Позив</a:t>
            </a:r>
            <a:r>
              <a:rPr lang="en-GB" sz="2400"/>
              <a:t> </a:t>
            </a:r>
            <a:r>
              <a:rPr lang="en-US" sz="2400"/>
              <a:t>колегама</a:t>
            </a:r>
            <a:r>
              <a:rPr lang="en-GB" sz="2400"/>
              <a:t> </a:t>
            </a:r>
            <a:r>
              <a:rPr lang="en-US" sz="2400"/>
              <a:t>и</a:t>
            </a:r>
            <a:r>
              <a:rPr lang="en-GB" sz="2400"/>
              <a:t> </a:t>
            </a:r>
            <a:r>
              <a:rPr lang="en-US" sz="2400"/>
              <a:t>обезбеђењу</a:t>
            </a:r>
            <a:endParaRPr lang="en-GB" sz="2400"/>
          </a:p>
          <a:p>
            <a:pPr eaLnBrk="1" hangingPunct="1"/>
            <a:r>
              <a:rPr lang="en-US" sz="2400"/>
              <a:t>Уклањања</a:t>
            </a:r>
            <a:r>
              <a:rPr lang="en-GB" sz="2400"/>
              <a:t> </a:t>
            </a:r>
            <a:r>
              <a:rPr lang="en-US" sz="2400"/>
              <a:t>оружија</a:t>
            </a:r>
            <a:r>
              <a:rPr lang="en-GB" sz="2400"/>
              <a:t> </a:t>
            </a:r>
            <a:r>
              <a:rPr lang="en-US" sz="2400"/>
              <a:t>и</a:t>
            </a:r>
            <a:r>
              <a:rPr lang="en-GB" sz="2400"/>
              <a:t> </a:t>
            </a:r>
            <a:r>
              <a:rPr lang="en-US" sz="2400"/>
              <a:t>потенцијално</a:t>
            </a:r>
            <a:r>
              <a:rPr lang="en-GB" sz="2400"/>
              <a:t> </a:t>
            </a:r>
            <a:r>
              <a:rPr lang="en-US" sz="2400"/>
              <a:t>опасних</a:t>
            </a:r>
            <a:r>
              <a:rPr lang="en-GB" sz="2400"/>
              <a:t> </a:t>
            </a:r>
            <a:r>
              <a:rPr lang="en-US" sz="2400"/>
              <a:t>предмета</a:t>
            </a:r>
            <a:endParaRPr lang="en-GB" sz="2400"/>
          </a:p>
          <a:p>
            <a:pPr eaLnBrk="1" hangingPunct="1"/>
            <a:r>
              <a:rPr lang="en-US" sz="2400"/>
              <a:t>Удаљавање</a:t>
            </a:r>
            <a:r>
              <a:rPr lang="en-GB" sz="2400"/>
              <a:t> </a:t>
            </a:r>
            <a:r>
              <a:rPr lang="en-US" sz="2400"/>
              <a:t>потенцијално</a:t>
            </a:r>
            <a:r>
              <a:rPr lang="en-GB" sz="2400"/>
              <a:t> </a:t>
            </a:r>
            <a:r>
              <a:rPr lang="en-US" sz="2400"/>
              <a:t>иритирајућих</a:t>
            </a:r>
            <a:r>
              <a:rPr lang="en-GB" sz="2400"/>
              <a:t> </a:t>
            </a:r>
            <a:r>
              <a:rPr lang="en-US" sz="2400"/>
              <a:t>особа</a:t>
            </a:r>
            <a:r>
              <a:rPr lang="en-GB" sz="2400"/>
              <a:t> </a:t>
            </a:r>
            <a:r>
              <a:rPr lang="en-US" sz="2400"/>
              <a:t>из</a:t>
            </a:r>
            <a:r>
              <a:rPr lang="en-GB" sz="2400"/>
              <a:t> </a:t>
            </a:r>
            <a:r>
              <a:rPr lang="en-US" sz="2400"/>
              <a:t>пратње</a:t>
            </a:r>
            <a:endParaRPr lang="en-GB" sz="2400"/>
          </a:p>
          <a:p>
            <a:pPr eaLnBrk="1" hangingPunct="1"/>
            <a:r>
              <a:rPr lang="en-US" sz="2400"/>
              <a:t>Онемогућити</a:t>
            </a:r>
            <a:r>
              <a:rPr lang="en-GB" sz="2400"/>
              <a:t> </a:t>
            </a:r>
            <a:r>
              <a:rPr lang="en-US" sz="2400"/>
              <a:t>неадекватно</a:t>
            </a:r>
            <a:r>
              <a:rPr lang="en-GB" sz="2400"/>
              <a:t> </a:t>
            </a:r>
            <a:r>
              <a:rPr lang="en-US" sz="2400"/>
              <a:t>обраћање</a:t>
            </a:r>
            <a:r>
              <a:rPr lang="en-GB" sz="2400"/>
              <a:t> </a:t>
            </a:r>
            <a:r>
              <a:rPr lang="en-US" sz="2400"/>
              <a:t>од</a:t>
            </a:r>
            <a:r>
              <a:rPr lang="en-GB" sz="2400"/>
              <a:t> </a:t>
            </a:r>
            <a:r>
              <a:rPr lang="en-US" sz="2400"/>
              <a:t>стране</a:t>
            </a:r>
            <a:r>
              <a:rPr lang="en-GB" sz="2400"/>
              <a:t> </a:t>
            </a:r>
            <a:r>
              <a:rPr lang="en-US" sz="2400"/>
              <a:t>нестручног</a:t>
            </a:r>
            <a:r>
              <a:rPr lang="en-GB" sz="2400"/>
              <a:t> </a:t>
            </a:r>
            <a:r>
              <a:rPr lang="en-US" sz="2400"/>
              <a:t>особоља</a:t>
            </a:r>
            <a:r>
              <a:rPr lang="en-GB" sz="2400"/>
              <a:t>, </a:t>
            </a:r>
            <a:r>
              <a:rPr lang="en-US" sz="2400"/>
              <a:t>смањење</a:t>
            </a:r>
            <a:r>
              <a:rPr lang="en-GB" sz="2400"/>
              <a:t> </a:t>
            </a:r>
            <a:r>
              <a:rPr lang="en-US" sz="2400"/>
              <a:t>буке</a:t>
            </a:r>
            <a:r>
              <a:rPr lang="en-GB" sz="2400"/>
              <a:t> </a:t>
            </a:r>
            <a:r>
              <a:rPr lang="en-US" sz="2400"/>
              <a:t>и</a:t>
            </a:r>
            <a:r>
              <a:rPr lang="en-GB" sz="2400"/>
              <a:t> “</a:t>
            </a:r>
            <a:r>
              <a:rPr lang="en-US" sz="2400"/>
              <a:t>гужве</a:t>
            </a:r>
            <a:r>
              <a:rPr lang="en-GB" sz="2400"/>
              <a:t>”</a:t>
            </a:r>
          </a:p>
          <a:p>
            <a:pPr eaLnBrk="1" hangingPunct="1"/>
            <a:r>
              <a:rPr lang="en-US" sz="2400"/>
              <a:t>Онемогућити</a:t>
            </a:r>
            <a:r>
              <a:rPr lang="en-GB" sz="2400"/>
              <a:t> </a:t>
            </a:r>
            <a:r>
              <a:rPr lang="en-US" sz="2400"/>
              <a:t>приступ</a:t>
            </a:r>
            <a:r>
              <a:rPr lang="en-GB" sz="2400"/>
              <a:t> </a:t>
            </a:r>
            <a:r>
              <a:rPr lang="en-US" sz="2400"/>
              <a:t>потенцијално</a:t>
            </a:r>
            <a:r>
              <a:rPr lang="en-GB" sz="2400"/>
              <a:t> </a:t>
            </a:r>
            <a:r>
              <a:rPr lang="en-US" sz="2400"/>
              <a:t>опасним</a:t>
            </a:r>
            <a:r>
              <a:rPr lang="en-GB" sz="2400"/>
              <a:t> </a:t>
            </a:r>
            <a:r>
              <a:rPr lang="en-US" sz="2400"/>
              <a:t>предметима</a:t>
            </a:r>
            <a:endParaRPr lang="en-GB" sz="2400"/>
          </a:p>
          <a:p>
            <a:pPr eaLnBrk="1" hangingPunct="1"/>
            <a:r>
              <a:rPr lang="en-US" sz="2400"/>
              <a:t>Субституција</a:t>
            </a:r>
            <a:r>
              <a:rPr lang="en-GB" sz="2400"/>
              <a:t>–</a:t>
            </a:r>
            <a:r>
              <a:rPr lang="en-US" sz="2400"/>
              <a:t>замена</a:t>
            </a:r>
            <a:r>
              <a:rPr lang="en-GB" sz="2400"/>
              <a:t> </a:t>
            </a:r>
            <a:r>
              <a:rPr lang="en-US" sz="2400"/>
              <a:t>и</a:t>
            </a:r>
            <a:r>
              <a:rPr lang="en-GB" sz="2400"/>
              <a:t> </a:t>
            </a:r>
            <a:r>
              <a:rPr lang="en-US" sz="2400"/>
              <a:t>ублажавање</a:t>
            </a:r>
            <a:r>
              <a:rPr lang="en-GB" sz="2400"/>
              <a:t> </a:t>
            </a:r>
            <a:r>
              <a:rPr lang="en-US" sz="2400"/>
              <a:t>ризика</a:t>
            </a:r>
            <a:r>
              <a:rPr lang="en-GB" sz="2400"/>
              <a:t> </a:t>
            </a:r>
            <a:r>
              <a:rPr lang="en-US" sz="2400"/>
              <a:t>омогућавањем</a:t>
            </a:r>
            <a:r>
              <a:rPr lang="en-GB" sz="2400"/>
              <a:t> </a:t>
            </a:r>
            <a:r>
              <a:rPr lang="en-US" sz="2400"/>
              <a:t>уступака</a:t>
            </a:r>
            <a:endParaRPr lang="en-GB" sz="2400"/>
          </a:p>
          <a:p>
            <a:pPr eaLnBrk="1" hangingPunct="1"/>
            <a:r>
              <a:rPr lang="en-US" sz="2400"/>
              <a:t>Омогућавање</a:t>
            </a:r>
            <a:r>
              <a:rPr lang="en-GB" sz="2400"/>
              <a:t> </a:t>
            </a:r>
            <a:r>
              <a:rPr lang="en-US" sz="2400"/>
              <a:t>важног</a:t>
            </a:r>
            <a:r>
              <a:rPr lang="en-GB" sz="2400"/>
              <a:t> </a:t>
            </a:r>
            <a:r>
              <a:rPr lang="en-US" sz="2400"/>
              <a:t>физичког</a:t>
            </a:r>
            <a:r>
              <a:rPr lang="en-GB" sz="2400"/>
              <a:t> </a:t>
            </a:r>
            <a:r>
              <a:rPr lang="en-US" sz="2400"/>
              <a:t>контакта</a:t>
            </a:r>
            <a:endParaRPr lang="en-GB" sz="2400"/>
          </a:p>
          <a:p>
            <a:pPr eaLnBrk="1" hangingPunct="1"/>
            <a:r>
              <a:rPr lang="en-US" sz="2400"/>
              <a:t>Омогућавање</a:t>
            </a:r>
            <a:r>
              <a:rPr lang="en-GB" sz="2400"/>
              <a:t> </a:t>
            </a:r>
            <a:r>
              <a:rPr lang="en-US" sz="2400"/>
              <a:t>телефонског</a:t>
            </a:r>
            <a:r>
              <a:rPr lang="en-GB" sz="2400"/>
              <a:t> </a:t>
            </a:r>
            <a:r>
              <a:rPr lang="en-US" sz="2400"/>
              <a:t>позива</a:t>
            </a:r>
            <a:endParaRPr lang="en-GB" sz="2400"/>
          </a:p>
          <a:p>
            <a:pPr eaLnBrk="1" hangingPunct="1"/>
            <a:r>
              <a:rPr lang="en-US" sz="2400"/>
              <a:t>Контрола</a:t>
            </a:r>
            <a:r>
              <a:rPr lang="en-GB" sz="2400"/>
              <a:t> </a:t>
            </a:r>
            <a:r>
              <a:rPr lang="en-US" sz="2400"/>
              <a:t>понашања</a:t>
            </a:r>
            <a:endParaRPr lang="en-GB" sz="2400"/>
          </a:p>
          <a:p>
            <a:pPr eaLnBrk="1" hangingPunct="1"/>
            <a:r>
              <a:rPr lang="en-US" sz="2400"/>
              <a:t>Изолација</a:t>
            </a:r>
            <a:r>
              <a:rPr lang="en-GB" sz="2400"/>
              <a:t> </a:t>
            </a:r>
            <a:r>
              <a:rPr lang="en-US" sz="2400"/>
              <a:t>и</a:t>
            </a:r>
            <a:r>
              <a:rPr lang="en-GB" sz="2400"/>
              <a:t> </a:t>
            </a:r>
            <a:r>
              <a:rPr lang="en-US" sz="2400"/>
              <a:t>фиксација</a:t>
            </a:r>
            <a:endParaRPr lang="en-GB" sz="2400"/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1. Безбедност и сигурност</a:t>
            </a:r>
            <a:br>
              <a:rPr lang="sr-Cyrl-RS" dirty="0"/>
            </a:br>
            <a:r>
              <a:rPr lang="sr-Cyrl-RS" dirty="0"/>
              <a:t>- вербална комуникација</a:t>
            </a:r>
            <a:endParaRPr lang="en-GB" dirty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600"/>
              <a:t>Покушати са мирним убеђивањем</a:t>
            </a:r>
            <a:r>
              <a:rPr lang="en-GB" sz="2600"/>
              <a:t>, </a:t>
            </a:r>
            <a:r>
              <a:rPr lang="en-US" sz="2600"/>
              <a:t>јер већина људи</a:t>
            </a:r>
            <a:r>
              <a:rPr lang="en-GB" sz="2600"/>
              <a:t> </a:t>
            </a:r>
            <a:r>
              <a:rPr lang="en-US" sz="2600"/>
              <a:t>препознаје и</a:t>
            </a:r>
            <a:r>
              <a:rPr lang="en-GB" sz="2600"/>
              <a:t> </a:t>
            </a:r>
            <a:r>
              <a:rPr lang="en-US" sz="2600"/>
              <a:t>реагујена жељу да им се</a:t>
            </a:r>
            <a:r>
              <a:rPr lang="en-GB" sz="2600"/>
              <a:t> </a:t>
            </a:r>
            <a:r>
              <a:rPr lang="en-US" sz="2600"/>
              <a:t>помогне</a:t>
            </a:r>
            <a:r>
              <a:rPr lang="en-GB" sz="2600"/>
              <a:t>: </a:t>
            </a:r>
          </a:p>
          <a:p>
            <a:pPr eaLnBrk="1" hangingPunct="1">
              <a:buFont typeface="Wingdings" pitchFamily="2" charset="2"/>
              <a:buNone/>
            </a:pPr>
            <a:endParaRPr lang="en-GB" sz="2600"/>
          </a:p>
          <a:p>
            <a:pPr eaLnBrk="1" hangingPunct="1">
              <a:buFont typeface="Wingdings" pitchFamily="2" charset="2"/>
              <a:buNone/>
            </a:pPr>
            <a:r>
              <a:rPr lang="en-US" sz="2600"/>
              <a:t>	</a:t>
            </a:r>
            <a:r>
              <a:rPr lang="en-GB" sz="2600"/>
              <a:t>”</a:t>
            </a:r>
            <a:r>
              <a:rPr lang="en-US" sz="2600"/>
              <a:t>Молим вас</a:t>
            </a:r>
            <a:r>
              <a:rPr lang="en-GB" sz="2600"/>
              <a:t> </a:t>
            </a:r>
            <a:r>
              <a:rPr lang="en-US" sz="2600"/>
              <a:t>да се</a:t>
            </a:r>
            <a:r>
              <a:rPr lang="en-GB" sz="2600"/>
              <a:t> </a:t>
            </a:r>
            <a:r>
              <a:rPr lang="en-US" sz="2600"/>
              <a:t>приберете</a:t>
            </a:r>
            <a:r>
              <a:rPr lang="en-GB" sz="2600"/>
              <a:t>. </a:t>
            </a:r>
            <a:r>
              <a:rPr lang="en-US" sz="2600"/>
              <a:t>Овде вам нико не</a:t>
            </a:r>
            <a:r>
              <a:rPr lang="en-GB" sz="2600"/>
              <a:t> </a:t>
            </a:r>
            <a:r>
              <a:rPr lang="en-US" sz="2600"/>
              <a:t>може</a:t>
            </a:r>
            <a:r>
              <a:rPr lang="en-GB" sz="2600"/>
              <a:t> </a:t>
            </a:r>
            <a:r>
              <a:rPr lang="en-US" sz="2600"/>
              <a:t>наудити</a:t>
            </a:r>
            <a:r>
              <a:rPr lang="en-GB" sz="2600"/>
              <a:t>. </a:t>
            </a:r>
            <a:r>
              <a:rPr lang="en-US" sz="2600"/>
              <a:t>Желим</a:t>
            </a:r>
            <a:r>
              <a:rPr lang="en-GB" sz="2600"/>
              <a:t>(</a:t>
            </a:r>
            <a:r>
              <a:rPr lang="en-US" sz="2600"/>
              <a:t>о</a:t>
            </a:r>
            <a:r>
              <a:rPr lang="en-GB" sz="2600"/>
              <a:t>) </a:t>
            </a:r>
            <a:r>
              <a:rPr lang="en-US" sz="2600"/>
              <a:t>да вам помогнемо.</a:t>
            </a:r>
            <a:r>
              <a:rPr lang="en-GB" sz="2600"/>
              <a:t>”</a:t>
            </a:r>
          </a:p>
          <a:p>
            <a:pPr eaLnBrk="1" hangingPunct="1"/>
            <a:endParaRPr lang="en-GB" sz="2600"/>
          </a:p>
          <a:p>
            <a:pPr eaLnBrk="1" hangingPunct="1"/>
            <a:r>
              <a:rPr lang="en-US" sz="2600"/>
              <a:t>Стално питати пацијента да ли је у</a:t>
            </a:r>
            <a:r>
              <a:rPr lang="en-GB" sz="2600"/>
              <a:t> </a:t>
            </a:r>
            <a:r>
              <a:rPr lang="en-US" sz="2600"/>
              <a:t>стању да</a:t>
            </a:r>
            <a:r>
              <a:rPr lang="en-GB" sz="2600"/>
              <a:t> </a:t>
            </a:r>
            <a:r>
              <a:rPr lang="en-US" sz="2600"/>
              <a:t>сарађује у</a:t>
            </a:r>
            <a:r>
              <a:rPr lang="en-GB" sz="2600"/>
              <a:t> </a:t>
            </a:r>
            <a:r>
              <a:rPr lang="en-US" sz="2600"/>
              <a:t>следећем кораку током прегледа и</a:t>
            </a:r>
            <a:r>
              <a:rPr lang="en-GB" sz="2600"/>
              <a:t> </a:t>
            </a:r>
            <a:r>
              <a:rPr lang="en-US" sz="2600"/>
              <a:t>пријема</a:t>
            </a:r>
            <a:endParaRPr lang="en-GB" sz="2600"/>
          </a:p>
          <a:p>
            <a:pPr eaLnBrk="1" hangingPunct="1">
              <a:buFont typeface="Wingdings" pitchFamily="2" charset="2"/>
              <a:buNone/>
            </a:pPr>
            <a:endParaRPr lang="en-GB" sz="2600"/>
          </a:p>
          <a:p>
            <a:pPr eaLnBrk="1" hangingPunct="1"/>
            <a:r>
              <a:rPr lang="en-US" sz="2600"/>
              <a:t>Савладати импулс да се</a:t>
            </a:r>
            <a:r>
              <a:rPr lang="en-GB" sz="2600"/>
              <a:t> </a:t>
            </a:r>
            <a:r>
              <a:rPr lang="en-US" sz="2600"/>
              <a:t>преузме вођење</a:t>
            </a:r>
            <a:r>
              <a:rPr lang="en-GB" sz="2600"/>
              <a:t> </a:t>
            </a:r>
            <a:r>
              <a:rPr lang="en-US" sz="2600"/>
              <a:t>разговора и</a:t>
            </a:r>
            <a:r>
              <a:rPr lang="en-GB" sz="2600"/>
              <a:t> </a:t>
            </a:r>
            <a:r>
              <a:rPr lang="en-US" sz="2600"/>
              <a:t>изврши</a:t>
            </a:r>
            <a:r>
              <a:rPr lang="en-GB" sz="2600"/>
              <a:t> </a:t>
            </a:r>
            <a:r>
              <a:rPr lang="en-US" sz="2600"/>
              <a:t>преглед по сваку цену</a:t>
            </a:r>
            <a:r>
              <a:rPr lang="en-GB" sz="2600"/>
              <a:t> </a:t>
            </a: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1. Безбедност и сигурност</a:t>
            </a:r>
            <a:br>
              <a:rPr lang="en-US" sz="4000"/>
            </a:br>
            <a:r>
              <a:rPr lang="en-US" sz="4000"/>
              <a:t>- директивне интервенције и надзор</a:t>
            </a:r>
            <a:endParaRPr lang="en-GB" sz="400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768850"/>
          </a:xfrm>
        </p:spPr>
        <p:txBody>
          <a:bodyPr/>
          <a:lstStyle/>
          <a:p>
            <a:pPr eaLnBrk="1" hangingPunct="1"/>
            <a:r>
              <a:rPr lang="en-US" sz="2200"/>
              <a:t>Слушати</a:t>
            </a:r>
            <a:r>
              <a:rPr lang="en-GB" sz="2200"/>
              <a:t> </a:t>
            </a:r>
            <a:r>
              <a:rPr lang="en-US" sz="2200"/>
              <a:t>инстинкт</a:t>
            </a:r>
            <a:r>
              <a:rPr lang="en-GB" sz="2200"/>
              <a:t>!</a:t>
            </a:r>
          </a:p>
          <a:p>
            <a:pPr eaLnBrk="1" hangingPunct="1"/>
            <a:r>
              <a:rPr lang="en-US" sz="2200"/>
              <a:t>Ако се</a:t>
            </a:r>
            <a:r>
              <a:rPr lang="en-GB" sz="2200"/>
              <a:t> </a:t>
            </a:r>
            <a:r>
              <a:rPr lang="en-US" sz="2200"/>
              <a:t>не добије никакав одговор, а</a:t>
            </a:r>
            <a:r>
              <a:rPr lang="en-GB" sz="2200"/>
              <a:t> </a:t>
            </a:r>
            <a:r>
              <a:rPr lang="en-US" sz="2200"/>
              <a:t>понашење</a:t>
            </a:r>
            <a:r>
              <a:rPr lang="en-GB" sz="2200"/>
              <a:t> </a:t>
            </a:r>
            <a:r>
              <a:rPr lang="en-US" sz="2200"/>
              <a:t>пацијента</a:t>
            </a:r>
            <a:r>
              <a:rPr lang="en-GB" sz="2200"/>
              <a:t> </a:t>
            </a:r>
            <a:r>
              <a:rPr lang="en-US" sz="2200"/>
              <a:t>постане</a:t>
            </a:r>
            <a:r>
              <a:rPr lang="en-GB" sz="2200"/>
              <a:t> </a:t>
            </a:r>
            <a:r>
              <a:rPr lang="en-US" sz="2200"/>
              <a:t>угрожавајуће</a:t>
            </a:r>
            <a:r>
              <a:rPr lang="en-GB" sz="2200"/>
              <a:t> </a:t>
            </a:r>
            <a:r>
              <a:rPr lang="en-US" sz="2200"/>
              <a:t>директном командом</a:t>
            </a:r>
            <a:r>
              <a:rPr lang="en-GB" sz="2200"/>
              <a:t> </a:t>
            </a:r>
            <a:r>
              <a:rPr lang="en-US" sz="2200"/>
              <a:t>прекинути неадекватно понашање давањем</a:t>
            </a:r>
            <a:r>
              <a:rPr lang="en-GB" sz="2200"/>
              <a:t> </a:t>
            </a:r>
            <a:r>
              <a:rPr lang="en-US" sz="2200"/>
              <a:t>директивних</a:t>
            </a:r>
            <a:r>
              <a:rPr lang="en-GB" sz="2200"/>
              <a:t> </a:t>
            </a:r>
            <a:r>
              <a:rPr lang="en-US" sz="2200"/>
              <a:t>интервенција</a:t>
            </a:r>
            <a:r>
              <a:rPr lang="en-GB" sz="2200"/>
              <a:t>: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200"/>
              <a:t>	- </a:t>
            </a:r>
            <a:r>
              <a:rPr lang="en-GB" sz="2200"/>
              <a:t>“</a:t>
            </a:r>
            <a:r>
              <a:rPr lang="en-US" sz="2200"/>
              <a:t>Контролишите своје понашање</a:t>
            </a:r>
            <a:r>
              <a:rPr lang="en-GB" sz="2200"/>
              <a:t>, </a:t>
            </a:r>
            <a:r>
              <a:rPr lang="en-US" sz="2200"/>
              <a:t>јер узнемиравате друге</a:t>
            </a:r>
            <a:r>
              <a:rPr lang="en-GB" sz="2200"/>
              <a:t> </a:t>
            </a:r>
            <a:r>
              <a:rPr lang="en-US" sz="2200"/>
              <a:t>пацијенте</a:t>
            </a:r>
            <a:r>
              <a:rPr lang="en-GB" sz="2200"/>
              <a:t>. </a:t>
            </a:r>
            <a:r>
              <a:rPr lang="en-US" sz="2200"/>
              <a:t>Ово је</a:t>
            </a:r>
            <a:r>
              <a:rPr lang="en-GB" sz="2200"/>
              <a:t>... (</a:t>
            </a:r>
            <a:r>
              <a:rPr lang="en-US" sz="2200"/>
              <a:t>болница</a:t>
            </a:r>
            <a:r>
              <a:rPr lang="en-GB" sz="2200"/>
              <a:t>)</a:t>
            </a:r>
            <a:r>
              <a:rPr lang="en-US" sz="2200"/>
              <a:t>.</a:t>
            </a:r>
            <a:r>
              <a:rPr lang="en-GB" sz="2200"/>
              <a:t>”</a:t>
            </a:r>
          </a:p>
          <a:p>
            <a:pPr eaLnBrk="1" hangingPunct="1"/>
            <a:r>
              <a:rPr lang="en-US" sz="2200"/>
              <a:t>Поставити</a:t>
            </a:r>
            <a:r>
              <a:rPr lang="en-GB" sz="2200"/>
              <a:t> </a:t>
            </a:r>
            <a:r>
              <a:rPr lang="en-US" sz="2200"/>
              <a:t>границе</a:t>
            </a:r>
            <a:r>
              <a:rPr lang="en-GB" sz="2200"/>
              <a:t> </a:t>
            </a:r>
            <a:r>
              <a:rPr lang="en-US" sz="2200"/>
              <a:t>понашања</a:t>
            </a:r>
            <a:r>
              <a:rPr lang="en-GB" sz="2200"/>
              <a:t>: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200"/>
              <a:t>	- </a:t>
            </a:r>
            <a:r>
              <a:rPr lang="en-GB" sz="2200"/>
              <a:t>”</a:t>
            </a:r>
            <a:r>
              <a:rPr lang="en-US" sz="2200"/>
              <a:t>Можете да кажете и</a:t>
            </a:r>
            <a:r>
              <a:rPr lang="en-GB" sz="2200"/>
              <a:t> </a:t>
            </a:r>
            <a:r>
              <a:rPr lang="en-US" sz="2200"/>
              <a:t>осећате било шта</a:t>
            </a:r>
            <a:r>
              <a:rPr lang="en-GB" sz="2200"/>
              <a:t>, </a:t>
            </a:r>
            <a:r>
              <a:rPr lang="en-US" sz="2200"/>
              <a:t>али не смете да учините</a:t>
            </a:r>
            <a:r>
              <a:rPr lang="en-GB" sz="2200"/>
              <a:t> </a:t>
            </a:r>
            <a:r>
              <a:rPr lang="en-US" sz="2200"/>
              <a:t>никакву насилничку радњу</a:t>
            </a:r>
            <a:r>
              <a:rPr lang="en-GB" sz="2200"/>
              <a:t>, </a:t>
            </a:r>
            <a:r>
              <a:rPr lang="en-US" sz="2200"/>
              <a:t>ни према коме</a:t>
            </a:r>
            <a:r>
              <a:rPr lang="en-GB" sz="2200"/>
              <a:t>. </a:t>
            </a:r>
            <a:r>
              <a:rPr lang="en-US" sz="2200"/>
              <a:t>Ако не сарађујете</a:t>
            </a:r>
            <a:r>
              <a:rPr lang="en-GB" sz="2200"/>
              <a:t>, </a:t>
            </a:r>
            <a:r>
              <a:rPr lang="en-US" sz="2200"/>
              <a:t>нећемо имати другог избора него да вас</a:t>
            </a:r>
            <a:r>
              <a:rPr lang="en-GB" sz="2200"/>
              <a:t> </a:t>
            </a:r>
            <a:r>
              <a:rPr lang="en-US" sz="2200"/>
              <a:t>одведемо</a:t>
            </a:r>
            <a:r>
              <a:rPr lang="en-GB" sz="2200"/>
              <a:t> </a:t>
            </a:r>
            <a:r>
              <a:rPr lang="en-US" sz="2200"/>
              <a:t>или</a:t>
            </a:r>
            <a:r>
              <a:rPr lang="en-GB" sz="2200"/>
              <a:t> </a:t>
            </a:r>
            <a:r>
              <a:rPr lang="en-US" sz="2200"/>
              <a:t>однесемо </a:t>
            </a:r>
            <a:r>
              <a:rPr lang="en-GB" sz="2200"/>
              <a:t>(</a:t>
            </a:r>
            <a:r>
              <a:rPr lang="en-US" sz="2200"/>
              <a:t>и</a:t>
            </a:r>
            <a:r>
              <a:rPr lang="en-GB" sz="2200"/>
              <a:t> </a:t>
            </a:r>
            <a:r>
              <a:rPr lang="en-US" sz="2200"/>
              <a:t>фиксирамо</a:t>
            </a:r>
            <a:r>
              <a:rPr lang="en-GB" sz="2200"/>
              <a:t>)</a:t>
            </a:r>
            <a:r>
              <a:rPr lang="en-US" sz="2200"/>
              <a:t>.</a:t>
            </a:r>
            <a:r>
              <a:rPr lang="en-GB" sz="2200"/>
              <a:t>”</a:t>
            </a:r>
          </a:p>
          <a:p>
            <a:pPr eaLnBrk="1" hangingPunct="1"/>
            <a:r>
              <a:rPr lang="en-US" sz="2200"/>
              <a:t>Контролисано придржавање током одовођења на</a:t>
            </a:r>
            <a:r>
              <a:rPr lang="en-GB" sz="2200"/>
              <a:t> </a:t>
            </a:r>
            <a:r>
              <a:rPr lang="en-US" sz="2200"/>
              <a:t>Одељење може деловати охрабрујуће</a:t>
            </a:r>
            <a:endParaRPr lang="en-GB" sz="2200"/>
          </a:p>
          <a:p>
            <a:pPr eaLnBrk="1" hangingPunct="1"/>
            <a:r>
              <a:rPr lang="en-US" sz="2200"/>
              <a:t>Обезбедити стални надзор особља или пратње</a:t>
            </a:r>
            <a:endParaRPr lang="en-GB" sz="2200"/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1. Безбедност и сигурност</a:t>
            </a:r>
            <a:br>
              <a:rPr lang="en-US" sz="4000"/>
            </a:br>
            <a:r>
              <a:rPr lang="en-US" sz="4000"/>
              <a:t>- мере физичког спутавања</a:t>
            </a:r>
            <a:endParaRPr lang="en-GB" sz="400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768850"/>
          </a:xfrm>
        </p:spPr>
        <p:txBody>
          <a:bodyPr/>
          <a:lstStyle/>
          <a:p>
            <a:pPr eaLnBrk="1" hangingPunct="1"/>
            <a:r>
              <a:rPr lang="en-US" sz="2400"/>
              <a:t>Приликом изразите узнемирености</a:t>
            </a:r>
            <a:r>
              <a:rPr lang="en-GB" sz="2400"/>
              <a:t>, </a:t>
            </a:r>
            <a:r>
              <a:rPr lang="en-US" sz="2400"/>
              <a:t>постојања опасности</a:t>
            </a:r>
            <a:r>
              <a:rPr lang="en-GB" sz="2400"/>
              <a:t> </a:t>
            </a:r>
            <a:r>
              <a:rPr lang="en-US" sz="2400"/>
              <a:t>од самоповређивања и</a:t>
            </a:r>
            <a:r>
              <a:rPr lang="en-GB" sz="2400"/>
              <a:t> </a:t>
            </a:r>
            <a:r>
              <a:rPr lang="en-US" sz="2400"/>
              <a:t>напада на особље и</a:t>
            </a:r>
            <a:r>
              <a:rPr lang="en-GB" sz="2400"/>
              <a:t> </a:t>
            </a:r>
            <a:r>
              <a:rPr lang="en-US" sz="2400"/>
              <a:t>уколико из</a:t>
            </a:r>
            <a:r>
              <a:rPr lang="en-GB" sz="2400"/>
              <a:t> </a:t>
            </a:r>
            <a:r>
              <a:rPr lang="en-US" sz="2400"/>
              <a:t>неког разлога није обављен преглед психијатра или</a:t>
            </a:r>
            <a:r>
              <a:rPr lang="en-GB" sz="2400"/>
              <a:t> </a:t>
            </a:r>
            <a:r>
              <a:rPr lang="en-US" sz="2400"/>
              <a:t>извршен пријем на психијатријско одељење предузети</a:t>
            </a:r>
            <a:r>
              <a:rPr lang="en-GB" sz="2400"/>
              <a:t> </a:t>
            </a:r>
            <a:r>
              <a:rPr lang="en-US" sz="2400"/>
              <a:t>механичке превентивне мере</a:t>
            </a:r>
            <a:r>
              <a:rPr lang="en-GB" sz="2400"/>
              <a:t> </a:t>
            </a:r>
            <a:r>
              <a:rPr lang="en-US" sz="2400"/>
              <a:t>стављањем кожних</a:t>
            </a:r>
            <a:r>
              <a:rPr lang="en-GB" sz="2400"/>
              <a:t> </a:t>
            </a:r>
            <a:r>
              <a:rPr lang="en-US" sz="2400"/>
              <a:t>каишева и</a:t>
            </a:r>
            <a:r>
              <a:rPr lang="en-GB" sz="2400"/>
              <a:t> </a:t>
            </a:r>
            <a:r>
              <a:rPr lang="en-US" sz="2400"/>
              <a:t>обезбедити</a:t>
            </a:r>
            <a:r>
              <a:rPr lang="en-GB" sz="2400"/>
              <a:t> </a:t>
            </a:r>
            <a:r>
              <a:rPr lang="en-US" sz="2400"/>
              <a:t>изолацију</a:t>
            </a:r>
            <a:r>
              <a:rPr lang="en-GB" sz="2400"/>
              <a:t> </a:t>
            </a:r>
            <a:r>
              <a:rPr lang="en-US" sz="2400"/>
              <a:t>пацијента</a:t>
            </a:r>
            <a:endParaRPr lang="en-GB" sz="2400"/>
          </a:p>
          <a:p>
            <a:pPr eaLnBrk="1" hangingPunct="1"/>
            <a:r>
              <a:rPr lang="en-US" sz="2400"/>
              <a:t>Правне мере</a:t>
            </a:r>
            <a:r>
              <a:rPr lang="en-GB" sz="2400"/>
              <a:t>: </a:t>
            </a:r>
            <a:r>
              <a:rPr lang="en-US" sz="2400"/>
              <a:t>попуњавање одговарајућих</a:t>
            </a:r>
            <a:r>
              <a:rPr lang="en-GB" sz="2400"/>
              <a:t> </a:t>
            </a:r>
            <a:r>
              <a:rPr lang="en-US" sz="2400"/>
              <a:t>докумената за привремено задржавање против воље</a:t>
            </a:r>
            <a:r>
              <a:rPr lang="en-GB" sz="2400"/>
              <a:t> </a:t>
            </a:r>
            <a:r>
              <a:rPr lang="en-US" sz="2400"/>
              <a:t>особе</a:t>
            </a:r>
            <a:endParaRPr lang="en-GB" sz="2400"/>
          </a:p>
          <a:p>
            <a:pPr eaLnBrk="1" hangingPunct="1"/>
            <a:r>
              <a:rPr lang="en-US" sz="2400"/>
              <a:t>Када се</a:t>
            </a:r>
            <a:r>
              <a:rPr lang="en-GB" sz="2400"/>
              <a:t> </a:t>
            </a:r>
            <a:r>
              <a:rPr lang="en-US" sz="2400"/>
              <a:t>пацијент смири</a:t>
            </a:r>
            <a:r>
              <a:rPr lang="en-GB" sz="2400"/>
              <a:t>, </a:t>
            </a:r>
            <a:r>
              <a:rPr lang="en-US" sz="2400"/>
              <a:t>тачно објаснити шта се</a:t>
            </a:r>
            <a:r>
              <a:rPr lang="en-GB" sz="2400"/>
              <a:t> </a:t>
            </a:r>
            <a:r>
              <a:rPr lang="en-US" sz="2400"/>
              <a:t>са њим</a:t>
            </a:r>
            <a:r>
              <a:rPr lang="en-GB" sz="2400"/>
              <a:t> </a:t>
            </a:r>
            <a:r>
              <a:rPr lang="en-US" sz="2400"/>
              <a:t>даље намерава учинити</a:t>
            </a:r>
            <a:r>
              <a:rPr lang="en-GB" sz="2400"/>
              <a:t>: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/>
              <a:t>	- </a:t>
            </a:r>
            <a:r>
              <a:rPr lang="en-GB" sz="2400"/>
              <a:t>”</a:t>
            </a:r>
            <a:r>
              <a:rPr lang="en-US" sz="2400"/>
              <a:t>Сада ћемо отићи до</a:t>
            </a:r>
            <a:r>
              <a:rPr lang="en-GB" sz="2400"/>
              <a:t> </a:t>
            </a:r>
            <a:r>
              <a:rPr lang="en-US" sz="2400"/>
              <a:t>Одељења где ћете моћи мало да</a:t>
            </a:r>
            <a:r>
              <a:rPr lang="en-GB" sz="2400"/>
              <a:t> </a:t>
            </a:r>
            <a:r>
              <a:rPr lang="en-US" sz="2400"/>
              <a:t>одспавате.</a:t>
            </a:r>
            <a:r>
              <a:rPr lang="en-GB" sz="2400"/>
              <a:t>”</a:t>
            </a:r>
          </a:p>
          <a:p>
            <a:pPr eaLnBrk="1" hangingPunct="1"/>
            <a:r>
              <a:rPr lang="en-US" sz="2400"/>
              <a:t>Примена фармакотерапије по извештају психијатра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2. Подршка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600" dirty="0"/>
              <a:t>Кооперативност</a:t>
            </a:r>
            <a:r>
              <a:rPr lang="en-GB" sz="2600" dirty="0"/>
              <a:t> </a:t>
            </a:r>
            <a:r>
              <a:rPr lang="sr-Cyrl-RS" sz="2600" dirty="0"/>
              <a:t>уже</a:t>
            </a:r>
            <a:r>
              <a:rPr lang="en-GB" sz="2600" dirty="0"/>
              <a:t> </a:t>
            </a:r>
            <a:r>
              <a:rPr lang="sr-Cyrl-RS" sz="2600" dirty="0"/>
              <a:t>и</a:t>
            </a:r>
            <a:r>
              <a:rPr lang="en-GB" sz="2600" dirty="0"/>
              <a:t> </a:t>
            </a:r>
            <a:r>
              <a:rPr lang="sr-Cyrl-RS" sz="2600" dirty="0"/>
              <a:t>шире</a:t>
            </a:r>
            <a:r>
              <a:rPr lang="en-GB" sz="2600" dirty="0"/>
              <a:t> </a:t>
            </a:r>
            <a:r>
              <a:rPr lang="sr-Cyrl-RS" sz="2600" dirty="0"/>
              <a:t>породице</a:t>
            </a:r>
            <a:r>
              <a:rPr lang="en-GB" sz="2600" dirty="0"/>
              <a:t> </a:t>
            </a:r>
            <a:r>
              <a:rPr lang="sr-Cyrl-RS" sz="2600" dirty="0"/>
              <a:t>за</a:t>
            </a:r>
            <a:r>
              <a:rPr lang="en-GB" sz="2600" dirty="0"/>
              <a:t> </a:t>
            </a:r>
            <a:r>
              <a:rPr lang="sr-Cyrl-RS" sz="2600" dirty="0"/>
              <a:t>нехоспитализоване</a:t>
            </a:r>
            <a:r>
              <a:rPr lang="en-GB" sz="2600" dirty="0"/>
              <a:t> </a:t>
            </a:r>
            <a:r>
              <a:rPr lang="sr-Cyrl-RS" sz="2600" dirty="0"/>
              <a:t>пацијенте</a:t>
            </a:r>
            <a:r>
              <a:rPr lang="en-GB" sz="2600" dirty="0"/>
              <a:t> </a:t>
            </a:r>
            <a:r>
              <a:rPr lang="sr-Cyrl-RS" sz="2600" dirty="0"/>
              <a:t>у</a:t>
            </a:r>
            <a:r>
              <a:rPr lang="en-GB" sz="2600" dirty="0"/>
              <a:t> </a:t>
            </a:r>
            <a:r>
              <a:rPr lang="sr-Cyrl-RS" sz="2600" dirty="0"/>
              <a:t>обављању</a:t>
            </a:r>
            <a:r>
              <a:rPr lang="en-GB" sz="2600" dirty="0"/>
              <a:t> </a:t>
            </a:r>
            <a:r>
              <a:rPr lang="sr-Cyrl-RS" sz="2600" dirty="0"/>
              <a:t>надзора</a:t>
            </a:r>
            <a:r>
              <a:rPr lang="en-GB" sz="2600" dirty="0"/>
              <a:t> </a:t>
            </a:r>
            <a:endParaRPr lang="sr-Cyrl-RS" sz="2600" dirty="0"/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sr-Cyrl-RS" sz="26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sz="2600" dirty="0"/>
              <a:t>Психоедукација</a:t>
            </a:r>
            <a:r>
              <a:rPr lang="en-GB" sz="2600" dirty="0"/>
              <a:t> </a:t>
            </a:r>
            <a:r>
              <a:rPr lang="sr-Cyrl-RS" sz="2600" dirty="0"/>
              <a:t>чланова</a:t>
            </a:r>
            <a:r>
              <a:rPr lang="en-GB" sz="2600" dirty="0"/>
              <a:t> </a:t>
            </a:r>
            <a:r>
              <a:rPr lang="sr-Cyrl-RS" sz="2600" dirty="0"/>
              <a:t>породице</a:t>
            </a:r>
            <a:r>
              <a:rPr lang="en-GB" sz="2600" dirty="0"/>
              <a:t> </a:t>
            </a:r>
            <a:r>
              <a:rPr lang="sr-Cyrl-RS" sz="2600" dirty="0"/>
              <a:t>о</a:t>
            </a:r>
            <a:r>
              <a:rPr lang="en-GB" sz="2600" dirty="0"/>
              <a:t> </a:t>
            </a:r>
            <a:r>
              <a:rPr lang="sr-Cyrl-RS" sz="2600" dirty="0"/>
              <a:t>принципима</a:t>
            </a:r>
            <a:r>
              <a:rPr lang="en-GB" sz="2600" dirty="0"/>
              <a:t> </a:t>
            </a:r>
            <a:r>
              <a:rPr lang="sr-Cyrl-RS" sz="2600" dirty="0"/>
              <a:t>спровођења</a:t>
            </a:r>
            <a:r>
              <a:rPr lang="en-GB" sz="2600" dirty="0"/>
              <a:t> </a:t>
            </a:r>
            <a:r>
              <a:rPr lang="sr-Cyrl-RS" sz="2600" dirty="0"/>
              <a:t>надзора</a:t>
            </a:r>
            <a:r>
              <a:rPr lang="en-GB" sz="2600" dirty="0"/>
              <a:t> </a:t>
            </a:r>
            <a:r>
              <a:rPr lang="sr-Cyrl-RS" sz="2600" dirty="0"/>
              <a:t>и</a:t>
            </a:r>
            <a:r>
              <a:rPr lang="en-GB" sz="2600" dirty="0"/>
              <a:t> </a:t>
            </a:r>
            <a:r>
              <a:rPr lang="sr-Cyrl-RS" sz="2600" dirty="0"/>
              <a:t>пружања</a:t>
            </a:r>
            <a:r>
              <a:rPr lang="en-GB" sz="2600" dirty="0"/>
              <a:t> </a:t>
            </a:r>
            <a:r>
              <a:rPr lang="sr-Cyrl-RS" sz="2600" dirty="0"/>
              <a:t>подршке</a:t>
            </a:r>
            <a:r>
              <a:rPr lang="en-GB" sz="2600" dirty="0"/>
              <a:t> </a:t>
            </a:r>
            <a:endParaRPr lang="sr-Cyrl-RS" sz="2600" dirty="0"/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sr-Cyrl-RS" sz="26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sz="2600" dirty="0"/>
              <a:t>Обезбеђивање</a:t>
            </a:r>
            <a:r>
              <a:rPr lang="en-GB" sz="2600" dirty="0"/>
              <a:t> </a:t>
            </a:r>
            <a:r>
              <a:rPr lang="sr-Cyrl-RS" sz="2600" dirty="0"/>
              <a:t>подршке</a:t>
            </a:r>
            <a:r>
              <a:rPr lang="en-GB" sz="2600" dirty="0"/>
              <a:t> </a:t>
            </a:r>
            <a:r>
              <a:rPr lang="sr-Cyrl-RS" sz="2600" dirty="0"/>
              <a:t>за</a:t>
            </a:r>
            <a:r>
              <a:rPr lang="en-GB" sz="2600" dirty="0"/>
              <a:t> </a:t>
            </a:r>
            <a:r>
              <a:rPr lang="sr-Cyrl-RS" sz="2600" dirty="0"/>
              <a:t>присилну</a:t>
            </a:r>
            <a:r>
              <a:rPr lang="en-GB" sz="2600" dirty="0"/>
              <a:t> </a:t>
            </a:r>
            <a:r>
              <a:rPr lang="sr-Cyrl-RS" sz="2600" dirty="0"/>
              <a:t>хоспитализацију</a:t>
            </a:r>
            <a:r>
              <a:rPr lang="en-GB" sz="2600" dirty="0"/>
              <a:t> </a:t>
            </a:r>
            <a:r>
              <a:rPr lang="sr-Cyrl-RS" sz="2600" dirty="0"/>
              <a:t>пацијента</a:t>
            </a:r>
            <a:r>
              <a:rPr lang="en-GB" sz="2600" dirty="0"/>
              <a:t> </a:t>
            </a:r>
            <a:r>
              <a:rPr lang="sr-Cyrl-RS" sz="2600" dirty="0"/>
              <a:t>уколико</a:t>
            </a:r>
            <a:r>
              <a:rPr lang="en-GB" sz="2600" dirty="0"/>
              <a:t> </a:t>
            </a:r>
            <a:r>
              <a:rPr lang="sr-Cyrl-RS" sz="2600" dirty="0"/>
              <a:t>се</a:t>
            </a:r>
            <a:r>
              <a:rPr lang="en-GB" sz="2600" dirty="0"/>
              <a:t> </a:t>
            </a:r>
            <a:r>
              <a:rPr lang="sr-Cyrl-RS" sz="2600" dirty="0"/>
              <a:t>повећа</a:t>
            </a:r>
            <a:r>
              <a:rPr lang="en-GB" sz="2600" dirty="0"/>
              <a:t> </a:t>
            </a:r>
            <a:r>
              <a:rPr lang="sr-Cyrl-RS" sz="2600" dirty="0"/>
              <a:t>агресивност</a:t>
            </a:r>
            <a:r>
              <a:rPr lang="en-GB" sz="2600" dirty="0"/>
              <a:t> </a:t>
            </a:r>
            <a:r>
              <a:rPr lang="sr-Cyrl-RS" sz="2600" dirty="0"/>
              <a:t>пацијента</a:t>
            </a:r>
            <a:r>
              <a:rPr lang="en-GB" sz="2600" dirty="0"/>
              <a:t> </a:t>
            </a:r>
            <a:endParaRPr lang="sr-Cyrl-RS" sz="26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sr-Cyrl-RS" sz="26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sz="2600" dirty="0"/>
              <a:t>Обезбеђивања</a:t>
            </a:r>
            <a:r>
              <a:rPr lang="en-GB" sz="2600" dirty="0"/>
              <a:t> </a:t>
            </a:r>
            <a:r>
              <a:rPr lang="sr-Cyrl-RS" sz="2600" dirty="0"/>
              <a:t>поновне</a:t>
            </a:r>
            <a:r>
              <a:rPr lang="en-GB" sz="2600" dirty="0"/>
              <a:t> </a:t>
            </a:r>
            <a:r>
              <a:rPr lang="sr-Cyrl-RS" sz="2600" dirty="0"/>
              <a:t>процене</a:t>
            </a:r>
            <a:r>
              <a:rPr lang="en-GB" sz="2600" dirty="0"/>
              <a:t> </a:t>
            </a:r>
            <a:r>
              <a:rPr lang="sr-Cyrl-RS" sz="2600" dirty="0"/>
              <a:t>унутар</a:t>
            </a:r>
            <a:r>
              <a:rPr lang="en-GB" sz="2600" dirty="0"/>
              <a:t> 12</a:t>
            </a:r>
            <a:r>
              <a:rPr lang="sr-Cyrl-RS" sz="2600" dirty="0"/>
              <a:t>-</a:t>
            </a:r>
            <a:r>
              <a:rPr lang="en-GB" sz="2600" dirty="0"/>
              <a:t>24</a:t>
            </a:r>
            <a:r>
              <a:rPr lang="en-US" sz="2600" dirty="0"/>
              <a:t>h</a:t>
            </a:r>
            <a:r>
              <a:rPr lang="en-GB" sz="2600" dirty="0"/>
              <a:t> </a:t>
            </a:r>
            <a:r>
              <a:rPr lang="sr-Cyrl-RS" sz="2600" dirty="0"/>
              <a:t>од</a:t>
            </a:r>
            <a:r>
              <a:rPr lang="en-GB" sz="2600" dirty="0"/>
              <a:t> </a:t>
            </a:r>
            <a:r>
              <a:rPr lang="sr-Cyrl-RS" sz="2600" dirty="0"/>
              <a:t>отпуштања</a:t>
            </a:r>
            <a:r>
              <a:rPr lang="en-GB" sz="2600" dirty="0"/>
              <a:t> </a:t>
            </a:r>
            <a:r>
              <a:rPr lang="sr-Cyrl-RS" sz="2600" dirty="0"/>
              <a:t>пацијента</a:t>
            </a:r>
            <a:endParaRPr lang="en-GB" sz="26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Агресија и агресивност</a:t>
            </a:r>
            <a:endParaRPr lang="en-GB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4840288"/>
          </a:xfrm>
        </p:spPr>
        <p:txBody>
          <a:bodyPr/>
          <a:lstStyle/>
          <a:p>
            <a:pPr eaLnBrk="1" hangingPunct="1"/>
            <a:r>
              <a:rPr lang="en-US" sz="2400"/>
              <a:t>Историја је пуна ратова, а значајан је пораст насиља последњих деценија глобално, па и код нас</a:t>
            </a:r>
          </a:p>
          <a:p>
            <a:pPr eaLnBrk="1" hangingPunct="1">
              <a:buFont typeface="Wingdings" pitchFamily="2" charset="2"/>
              <a:buNone/>
            </a:pPr>
            <a:endParaRPr lang="en-US" sz="2400"/>
          </a:p>
          <a:p>
            <a:pPr eaLnBrk="1" hangingPunct="1"/>
            <a:r>
              <a:rPr lang="en-US" sz="2400"/>
              <a:t>Агресија (</a:t>
            </a:r>
            <a:r>
              <a:rPr lang="en-GB" sz="2400"/>
              <a:t>lat. </a:t>
            </a:r>
            <a:r>
              <a:rPr lang="en-GB" sz="2400" b="1" i="1">
                <a:solidFill>
                  <a:srgbClr val="C00000"/>
                </a:solidFill>
              </a:rPr>
              <a:t>ad</a:t>
            </a:r>
            <a:r>
              <a:rPr lang="en-US" sz="2400" b="1" i="1">
                <a:solidFill>
                  <a:srgbClr val="C00000"/>
                </a:solidFill>
              </a:rPr>
              <a:t> </a:t>
            </a:r>
            <a:r>
              <a:rPr lang="en-GB" sz="2400"/>
              <a:t>- </a:t>
            </a:r>
            <a:r>
              <a:rPr lang="en-US" sz="2400"/>
              <a:t>ка, </a:t>
            </a:r>
            <a:r>
              <a:rPr lang="en-GB" sz="2400" b="1" i="1">
                <a:solidFill>
                  <a:srgbClr val="C00000"/>
                </a:solidFill>
              </a:rPr>
              <a:t>gradus</a:t>
            </a:r>
            <a:r>
              <a:rPr lang="en-GB" sz="2400" i="1"/>
              <a:t> </a:t>
            </a:r>
            <a:r>
              <a:rPr lang="en-GB" sz="2400"/>
              <a:t>- </a:t>
            </a:r>
            <a:r>
              <a:rPr lang="en-US" sz="2400"/>
              <a:t>корак), што би значило корак ка нечему</a:t>
            </a:r>
          </a:p>
          <a:p>
            <a:pPr eaLnBrk="1" hangingPunct="1">
              <a:buFont typeface="Wingdings" pitchFamily="2" charset="2"/>
              <a:buNone/>
            </a:pPr>
            <a:endParaRPr lang="en-US" sz="2400"/>
          </a:p>
          <a:p>
            <a:pPr eaLnBrk="1" hangingPunct="1"/>
            <a:r>
              <a:rPr lang="en-US" sz="2400"/>
              <a:t>У ширем смислу се сматра активношћу у постизању циља – примарно нема негативно значење: дете које тражи храну, али и криминалац који угрожава друге људе и пљачка</a:t>
            </a:r>
          </a:p>
          <a:p>
            <a:pPr eaLnBrk="1" hangingPunct="1">
              <a:buFont typeface="Wingdings" pitchFamily="2" charset="2"/>
              <a:buNone/>
            </a:pPr>
            <a:endParaRPr lang="en-US" sz="2400"/>
          </a:p>
          <a:p>
            <a:pPr eaLnBrk="1" hangingPunct="1"/>
            <a:r>
              <a:rPr lang="en-US" sz="2400"/>
              <a:t>У свакодневној употреби се одомаћио негативан предзнак агресије</a:t>
            </a:r>
          </a:p>
          <a:p>
            <a:pPr eaLnBrk="1" hangingPunct="1"/>
            <a:endParaRPr lang="en-US" sz="2400"/>
          </a:p>
          <a:p>
            <a:pPr eaLnBrk="1" hangingPunct="1"/>
            <a:endParaRPr lang="en-GB" sz="240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3. Циљане интервенције</a:t>
            </a:r>
            <a:endParaRPr lang="en-GB" dirty="0"/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457200" y="642938"/>
            <a:ext cx="8686800" cy="5483225"/>
          </a:xfrm>
        </p:spPr>
        <p:txBody>
          <a:bodyPr/>
          <a:lstStyle/>
          <a:p>
            <a:pPr eaLnBrk="1" hangingPunct="1"/>
            <a:r>
              <a:rPr lang="en-US" sz="2200"/>
              <a:t>Озбиљан</a:t>
            </a:r>
            <a:r>
              <a:rPr lang="en-GB" sz="2200"/>
              <a:t> </a:t>
            </a:r>
            <a:r>
              <a:rPr lang="en-US" sz="2200"/>
              <a:t>ментални</a:t>
            </a:r>
            <a:r>
              <a:rPr lang="en-GB" sz="2200"/>
              <a:t> </a:t>
            </a:r>
            <a:r>
              <a:rPr lang="en-US" sz="2200"/>
              <a:t>поремећај</a:t>
            </a:r>
          </a:p>
          <a:p>
            <a:pPr lvl="1" eaLnBrk="1" hangingPunct="1"/>
            <a:r>
              <a:rPr lang="en-US" sz="2200"/>
              <a:t>хоспитализација</a:t>
            </a:r>
            <a:r>
              <a:rPr lang="en-GB" sz="2200"/>
              <a:t> </a:t>
            </a:r>
            <a:endParaRPr lang="en-US" sz="2200"/>
          </a:p>
          <a:p>
            <a:pPr lvl="1" eaLnBrk="1" hangingPunct="1"/>
            <a:r>
              <a:rPr lang="en-US" sz="2200"/>
              <a:t>фармакотерапија</a:t>
            </a:r>
          </a:p>
          <a:p>
            <a:pPr eaLnBrk="1" hangingPunct="1"/>
            <a:r>
              <a:rPr lang="en-US" sz="2200"/>
              <a:t>Акутни</a:t>
            </a:r>
            <a:r>
              <a:rPr lang="en-GB" sz="2200"/>
              <a:t> </a:t>
            </a:r>
            <a:r>
              <a:rPr lang="en-US" sz="2200"/>
              <a:t>или</a:t>
            </a:r>
            <a:r>
              <a:rPr lang="en-GB" sz="2200"/>
              <a:t> </a:t>
            </a:r>
            <a:r>
              <a:rPr lang="en-US" sz="2200"/>
              <a:t>хронични</a:t>
            </a:r>
            <a:r>
              <a:rPr lang="en-GB" sz="2200"/>
              <a:t> </a:t>
            </a:r>
            <a:r>
              <a:rPr lang="en-US" sz="2200"/>
              <a:t>психосоцијални</a:t>
            </a:r>
            <a:r>
              <a:rPr lang="en-GB" sz="2200"/>
              <a:t> </a:t>
            </a:r>
            <a:r>
              <a:rPr lang="en-US" sz="2200"/>
              <a:t>стрес</a:t>
            </a:r>
          </a:p>
          <a:p>
            <a:pPr lvl="1" eaLnBrk="1" hangingPunct="1"/>
            <a:r>
              <a:rPr lang="en-US" sz="2200"/>
              <a:t>Оправак</a:t>
            </a:r>
            <a:r>
              <a:rPr lang="en-GB" sz="2200"/>
              <a:t> </a:t>
            </a:r>
            <a:r>
              <a:rPr lang="en-US" sz="2200"/>
              <a:t>стратегија</a:t>
            </a:r>
            <a:r>
              <a:rPr lang="en-GB" sz="2200"/>
              <a:t> </a:t>
            </a:r>
            <a:r>
              <a:rPr lang="en-US" sz="2200"/>
              <a:t>решавања</a:t>
            </a:r>
            <a:r>
              <a:rPr lang="en-GB" sz="2200"/>
              <a:t> </a:t>
            </a:r>
            <a:r>
              <a:rPr lang="en-US" sz="2200"/>
              <a:t>проблема</a:t>
            </a:r>
          </a:p>
          <a:p>
            <a:pPr eaLnBrk="1" hangingPunct="1"/>
            <a:r>
              <a:rPr lang="en-US" sz="2200"/>
              <a:t>Перзистирајући</a:t>
            </a:r>
            <a:r>
              <a:rPr lang="en-GB" sz="2200"/>
              <a:t> </a:t>
            </a:r>
            <a:r>
              <a:rPr lang="en-US" sz="2200"/>
              <a:t>маладаптивни</a:t>
            </a:r>
            <a:r>
              <a:rPr lang="en-GB" sz="2200"/>
              <a:t> </a:t>
            </a:r>
            <a:r>
              <a:rPr lang="en-US" sz="2200"/>
              <a:t>обрасци</a:t>
            </a:r>
            <a:r>
              <a:rPr lang="en-GB" sz="2200"/>
              <a:t> </a:t>
            </a:r>
            <a:r>
              <a:rPr lang="en-US" sz="2200"/>
              <a:t>размишљања</a:t>
            </a:r>
            <a:r>
              <a:rPr lang="en-GB" sz="2200"/>
              <a:t>, </a:t>
            </a:r>
            <a:r>
              <a:rPr lang="en-US" sz="2200"/>
              <a:t>емоционалног</a:t>
            </a:r>
            <a:r>
              <a:rPr lang="en-GB" sz="2200"/>
              <a:t> </a:t>
            </a:r>
            <a:r>
              <a:rPr lang="en-US" sz="2200"/>
              <a:t>реаговања</a:t>
            </a:r>
            <a:r>
              <a:rPr lang="en-GB" sz="2200"/>
              <a:t> </a:t>
            </a:r>
            <a:r>
              <a:rPr lang="en-US" sz="2200"/>
              <a:t>и</a:t>
            </a:r>
            <a:r>
              <a:rPr lang="en-GB" sz="2200"/>
              <a:t> </a:t>
            </a:r>
            <a:r>
              <a:rPr lang="en-US" sz="2200"/>
              <a:t>понашња</a:t>
            </a:r>
          </a:p>
          <a:p>
            <a:pPr lvl="1" eaLnBrk="1" hangingPunct="1"/>
            <a:r>
              <a:rPr lang="en-US" sz="2200"/>
              <a:t>Грађење</a:t>
            </a:r>
            <a:r>
              <a:rPr lang="en-GB" sz="2200"/>
              <a:t> </a:t>
            </a:r>
            <a:r>
              <a:rPr lang="en-US" sz="2200"/>
              <a:t>вештина</a:t>
            </a:r>
            <a:r>
              <a:rPr lang="en-GB" sz="2200"/>
              <a:t> </a:t>
            </a:r>
            <a:r>
              <a:rPr lang="en-US" sz="2200"/>
              <a:t>решавања</a:t>
            </a:r>
            <a:r>
              <a:rPr lang="en-GB" sz="2200"/>
              <a:t> </a:t>
            </a:r>
            <a:r>
              <a:rPr lang="en-US" sz="2200"/>
              <a:t>проблема</a:t>
            </a:r>
          </a:p>
          <a:p>
            <a:pPr lvl="1" eaLnBrk="1" hangingPunct="1"/>
            <a:r>
              <a:rPr lang="en-US" sz="2200"/>
              <a:t>Когнитивно</a:t>
            </a:r>
            <a:r>
              <a:rPr lang="en-GB" sz="2200"/>
              <a:t> </a:t>
            </a:r>
            <a:r>
              <a:rPr lang="en-US" sz="2200"/>
              <a:t>бихејвиорална</a:t>
            </a:r>
            <a:r>
              <a:rPr lang="en-GB" sz="2200"/>
              <a:t> </a:t>
            </a:r>
            <a:r>
              <a:rPr lang="en-US" sz="2200"/>
              <a:t>терапија</a:t>
            </a:r>
          </a:p>
          <a:p>
            <a:pPr lvl="1" eaLnBrk="1" hangingPunct="1"/>
            <a:r>
              <a:rPr lang="ru-RU" sz="2200"/>
              <a:t>Контрола беса, усамљенсти, стреса и вршњачког притиска</a:t>
            </a:r>
          </a:p>
          <a:p>
            <a:pPr lvl="1" eaLnBrk="1" hangingPunct="1"/>
            <a:r>
              <a:rPr lang="ru-RU" sz="2200"/>
              <a:t>Релаксациони тренинг</a:t>
            </a:r>
          </a:p>
          <a:p>
            <a:pPr lvl="1" eaLnBrk="1" hangingPunct="1"/>
            <a:r>
              <a:rPr lang="ru-RU" sz="2200"/>
              <a:t>Асертивност</a:t>
            </a:r>
          </a:p>
          <a:p>
            <a:pPr lvl="1" eaLnBrk="1" hangingPunct="1"/>
            <a:r>
              <a:rPr lang="ru-RU" sz="2200"/>
              <a:t>Стратегије речавања проблема</a:t>
            </a:r>
          </a:p>
          <a:p>
            <a:pPr lvl="1" eaLnBrk="1" hangingPunct="1"/>
            <a:r>
              <a:rPr lang="ru-RU" sz="2200"/>
              <a:t>Уочавање своје и туђе перспективе – развој емпатије</a:t>
            </a:r>
          </a:p>
          <a:p>
            <a:pPr lvl="1" eaLnBrk="1" hangingPunct="1"/>
            <a:r>
              <a:rPr lang="ru-RU" sz="2200"/>
              <a:t>Аутоинструкције и афирмативне изјаве</a:t>
            </a:r>
          </a:p>
          <a:p>
            <a:pPr lvl="1" eaLnBrk="1" hangingPunct="1"/>
            <a:endParaRPr lang="en-GB" sz="220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pPr eaLnBrk="1" hangingPunct="1"/>
            <a:r>
              <a:rPr lang="en-US" sz="4000"/>
              <a:t>Основни облици манифестације агресије</a:t>
            </a:r>
            <a:endParaRPr lang="en-GB" sz="400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214438"/>
            <a:ext cx="8686800" cy="4911725"/>
          </a:xfrm>
        </p:spPr>
        <p:txBody>
          <a:bodyPr/>
          <a:lstStyle/>
          <a:p>
            <a:pPr eaLnBrk="1" hangingPunct="1"/>
            <a:r>
              <a:rPr lang="en-US" sz="2400" b="1"/>
              <a:t>Тодоров:</a:t>
            </a:r>
          </a:p>
          <a:p>
            <a:pPr lvl="1" eaLnBrk="1" hangingPunct="1"/>
            <a:r>
              <a:rPr lang="en-US" sz="2200"/>
              <a:t>“форма понашања која подразумева сваки облик јавног или прикривеног напада, усмерен према људима, животињама или предметима, а који се остварује употребом физичке силе, у ширем смислу, путем вербалне, гестовне или мимичке експресије”</a:t>
            </a:r>
          </a:p>
          <a:p>
            <a:pPr eaLnBrk="1" hangingPunct="1"/>
            <a:r>
              <a:rPr lang="en-US" sz="2400"/>
              <a:t>Облици агресије:</a:t>
            </a:r>
          </a:p>
          <a:p>
            <a:pPr lvl="1" eaLnBrk="1" hangingPunct="1"/>
            <a:r>
              <a:rPr lang="en-US" sz="2200" b="1">
                <a:solidFill>
                  <a:srgbClr val="C00000"/>
                </a:solidFill>
              </a:rPr>
              <a:t>само у мислима</a:t>
            </a:r>
            <a:r>
              <a:rPr lang="en-US" sz="2200"/>
              <a:t>, интрапсихичким збивањима (контролише агресивне импулсе)</a:t>
            </a:r>
          </a:p>
          <a:p>
            <a:pPr lvl="1" eaLnBrk="1" hangingPunct="1"/>
            <a:r>
              <a:rPr lang="en-US" sz="2200" b="1">
                <a:solidFill>
                  <a:srgbClr val="C00000"/>
                </a:solidFill>
              </a:rPr>
              <a:t>вербална агресија </a:t>
            </a:r>
            <a:r>
              <a:rPr lang="en-US" sz="2200"/>
              <a:t>(манифестије се кроз увреде и слично)</a:t>
            </a:r>
          </a:p>
          <a:p>
            <a:pPr lvl="1" eaLnBrk="1" hangingPunct="1"/>
            <a:r>
              <a:rPr lang="en-US" sz="2200" b="1">
                <a:solidFill>
                  <a:srgbClr val="C00000"/>
                </a:solidFill>
              </a:rPr>
              <a:t>агресија усмерена на предмете </a:t>
            </a:r>
            <a:r>
              <a:rPr lang="en-US" sz="2200"/>
              <a:t>(јасно се препознаје склоност и жеља за деструкцијом)</a:t>
            </a:r>
          </a:p>
          <a:p>
            <a:pPr lvl="1" eaLnBrk="1" hangingPunct="1"/>
            <a:r>
              <a:rPr lang="en-US" sz="2200" b="1">
                <a:solidFill>
                  <a:srgbClr val="C00000"/>
                </a:solidFill>
              </a:rPr>
              <a:t>агресија према другим особама </a:t>
            </a:r>
            <a:r>
              <a:rPr lang="en-US" sz="2200"/>
              <a:t>(повређивање или уништавање живота)</a:t>
            </a:r>
          </a:p>
          <a:p>
            <a:pPr lvl="1" eaLnBrk="1" hangingPunct="1"/>
            <a:endParaRPr lang="en-US" sz="220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Разлика агресије и агресивности</a:t>
            </a:r>
            <a:endParaRPr lang="en-GB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>
                <a:solidFill>
                  <a:srgbClr val="C00000"/>
                </a:solidFill>
              </a:rPr>
              <a:t>Агресивност</a:t>
            </a:r>
            <a:r>
              <a:rPr lang="en-US"/>
              <a:t> означава трајнију особину или стање личности, односно скуп облика понашања и тежњи које су релативно постојане и међусобно су у корелацији </a:t>
            </a:r>
          </a:p>
          <a:p>
            <a:pPr lvl="1" eaLnBrk="1" hangingPunct="1"/>
            <a:r>
              <a:rPr lang="en-US" b="1">
                <a:solidFill>
                  <a:srgbClr val="C00000"/>
                </a:solidFill>
              </a:rPr>
              <a:t>црта и карактеристика личности</a:t>
            </a:r>
          </a:p>
          <a:p>
            <a:pPr eaLnBrk="1" hangingPunct="1">
              <a:buFont typeface="Wingdings" pitchFamily="2" charset="2"/>
              <a:buNone/>
            </a:pPr>
            <a:endParaRPr lang="en-US"/>
          </a:p>
          <a:p>
            <a:pPr eaLnBrk="1" hangingPunct="1"/>
            <a:r>
              <a:rPr lang="en-US" b="1">
                <a:solidFill>
                  <a:srgbClr val="C00000"/>
                </a:solidFill>
              </a:rPr>
              <a:t>Агресија</a:t>
            </a:r>
            <a:r>
              <a:rPr lang="en-US"/>
              <a:t> је </a:t>
            </a:r>
            <a:r>
              <a:rPr lang="en-US" b="1">
                <a:solidFill>
                  <a:srgbClr val="C00000"/>
                </a:solidFill>
              </a:rPr>
              <a:t>манифестација тренутка</a:t>
            </a:r>
            <a:endParaRPr lang="en-GB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Кризне интервенције код агресивних особа</a:t>
            </a:r>
            <a:endParaRPr lang="en-GB" dirty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eriod"/>
            </a:pPr>
            <a:endParaRPr lang="en-US"/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/>
              <a:t>Процена</a:t>
            </a:r>
            <a:r>
              <a:rPr lang="en-GB"/>
              <a:t> </a:t>
            </a:r>
            <a:r>
              <a:rPr lang="en-US"/>
              <a:t>агресивности</a:t>
            </a:r>
            <a:endParaRPr lang="en-GB"/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/>
              <a:t>Евалуација</a:t>
            </a:r>
            <a:r>
              <a:rPr lang="en-GB"/>
              <a:t> </a:t>
            </a:r>
            <a:r>
              <a:rPr lang="en-US"/>
              <a:t>фактора</a:t>
            </a:r>
            <a:r>
              <a:rPr lang="en-GB"/>
              <a:t> </a:t>
            </a:r>
            <a:r>
              <a:rPr lang="en-US"/>
              <a:t>агресивности</a:t>
            </a:r>
            <a:endParaRPr lang="en-GB"/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/>
              <a:t>Идентификација</a:t>
            </a:r>
            <a:r>
              <a:rPr lang="en-GB"/>
              <a:t> </a:t>
            </a:r>
            <a:r>
              <a:rPr lang="en-US"/>
              <a:t>шта</a:t>
            </a:r>
            <a:r>
              <a:rPr lang="en-GB"/>
              <a:t> </a:t>
            </a:r>
            <a:r>
              <a:rPr lang="en-US"/>
              <a:t>се</a:t>
            </a:r>
            <a:r>
              <a:rPr lang="en-GB"/>
              <a:t> </a:t>
            </a:r>
            <a:r>
              <a:rPr lang="en-US"/>
              <a:t>актуелно</a:t>
            </a:r>
            <a:r>
              <a:rPr lang="en-GB"/>
              <a:t> </a:t>
            </a:r>
            <a:r>
              <a:rPr lang="en-US"/>
              <a:t>догађа</a:t>
            </a:r>
            <a:endParaRPr lang="en-GB"/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/>
              <a:t>Идентификација</a:t>
            </a:r>
            <a:r>
              <a:rPr lang="en-GB"/>
              <a:t> </a:t>
            </a:r>
            <a:r>
              <a:rPr lang="en-US"/>
              <a:t>циљава</a:t>
            </a:r>
            <a:r>
              <a:rPr lang="en-GB"/>
              <a:t> </a:t>
            </a:r>
            <a:r>
              <a:rPr lang="en-US"/>
              <a:t>интервенције</a:t>
            </a:r>
            <a:endParaRPr lang="en-GB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Агресивно понашање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Cyrl-RS" dirty="0"/>
              <a:t>	Патолошка</a:t>
            </a:r>
            <a:r>
              <a:rPr lang="en-GB" dirty="0"/>
              <a:t> </a:t>
            </a:r>
            <a:r>
              <a:rPr lang="sr-Cyrl-RS" dirty="0"/>
              <a:t>агресивност се</a:t>
            </a:r>
            <a:r>
              <a:rPr lang="en-GB" dirty="0"/>
              <a:t> </a:t>
            </a:r>
            <a:r>
              <a:rPr lang="sr-Cyrl-RS" dirty="0"/>
              <a:t>најчешће среће у</a:t>
            </a:r>
            <a:r>
              <a:rPr lang="en-GB" dirty="0"/>
              <a:t> </a:t>
            </a:r>
            <a:r>
              <a:rPr lang="sr-Cyrl-RS" dirty="0"/>
              <a:t>склопу</a:t>
            </a:r>
            <a:r>
              <a:rPr lang="en-GB" dirty="0"/>
              <a:t>: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GB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персекутивне суманутости</a:t>
            </a:r>
            <a:endParaRPr lang="en-GB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маничне епизоде</a:t>
            </a:r>
            <a:endParaRPr lang="en-GB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кататоних поремећаја</a:t>
            </a:r>
            <a:endParaRPr lang="en-GB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поремећаја</a:t>
            </a:r>
            <a:r>
              <a:rPr lang="en-GB" dirty="0"/>
              <a:t> </a:t>
            </a:r>
            <a:r>
              <a:rPr lang="sr-Cyrl-RS" dirty="0"/>
              <a:t>личности</a:t>
            </a:r>
            <a:endParaRPr lang="en-GB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делиријума</a:t>
            </a:r>
            <a:endParaRPr lang="en-GB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деменције</a:t>
            </a:r>
            <a:endParaRPr lang="en-GB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злоупотреба</a:t>
            </a:r>
            <a:r>
              <a:rPr lang="en-GB" dirty="0"/>
              <a:t> </a:t>
            </a:r>
            <a:r>
              <a:rPr lang="sr-Cyrl-RS" dirty="0"/>
              <a:t>ПАС</a:t>
            </a:r>
            <a:r>
              <a:rPr lang="en-GB" dirty="0"/>
              <a:t> </a:t>
            </a:r>
            <a:r>
              <a:rPr lang="sr-Cyrl-RS" dirty="0"/>
              <a:t>и</a:t>
            </a:r>
            <a:r>
              <a:rPr lang="en-GB" dirty="0"/>
              <a:t> </a:t>
            </a:r>
            <a:r>
              <a:rPr lang="sr-Cyrl-RS" dirty="0"/>
              <a:t>интоксикације</a:t>
            </a:r>
            <a:endParaRPr lang="en-GB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Процена агресивности</a:t>
            </a:r>
            <a:br>
              <a:rPr lang="sr-Cyrl-RS" dirty="0"/>
            </a:br>
            <a:r>
              <a:rPr lang="sr-Cyrl-RS" dirty="0"/>
              <a:t>- иницијални контакт</a:t>
            </a:r>
            <a:endParaRPr lang="en-GB" dirty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2600"/>
          </a:p>
          <a:p>
            <a:pPr eaLnBrk="1" hangingPunct="1"/>
            <a:r>
              <a:rPr lang="en-US" sz="2600"/>
              <a:t>Опрезност када се</a:t>
            </a:r>
            <a:r>
              <a:rPr lang="en-GB" sz="2600"/>
              <a:t> </a:t>
            </a:r>
            <a:r>
              <a:rPr lang="en-US" sz="2600"/>
              <a:t>из хетероанамнезе добије</a:t>
            </a:r>
            <a:r>
              <a:rPr lang="en-GB" sz="2600"/>
              <a:t> </a:t>
            </a:r>
            <a:r>
              <a:rPr lang="en-US" sz="2600"/>
              <a:t>податак о</a:t>
            </a:r>
            <a:r>
              <a:rPr lang="en-GB" sz="2600"/>
              <a:t> </a:t>
            </a:r>
            <a:r>
              <a:rPr lang="en-US" sz="2600"/>
              <a:t>агресивном понашању</a:t>
            </a:r>
            <a:r>
              <a:rPr lang="en-GB" sz="2600"/>
              <a:t>, </a:t>
            </a:r>
            <a:r>
              <a:rPr lang="en-US" sz="2600"/>
              <a:t>а</a:t>
            </a:r>
            <a:r>
              <a:rPr lang="en-GB" sz="2600"/>
              <a:t> </a:t>
            </a:r>
            <a:r>
              <a:rPr lang="en-US" sz="2600"/>
              <a:t>пред собом имате</a:t>
            </a:r>
            <a:r>
              <a:rPr lang="en-GB" sz="2600"/>
              <a:t> </a:t>
            </a:r>
            <a:r>
              <a:rPr lang="en-US" sz="2600"/>
              <a:t>наизглед неупадљиву</a:t>
            </a:r>
            <a:r>
              <a:rPr lang="en-GB" sz="2600"/>
              <a:t>, </a:t>
            </a:r>
            <a:r>
              <a:rPr lang="en-US" sz="2600"/>
              <a:t>безопасну</a:t>
            </a:r>
            <a:r>
              <a:rPr lang="en-GB" sz="2600"/>
              <a:t>, </a:t>
            </a:r>
            <a:r>
              <a:rPr lang="en-US" sz="2600"/>
              <a:t>погурену</a:t>
            </a:r>
            <a:r>
              <a:rPr lang="en-GB" sz="2600"/>
              <a:t>, </a:t>
            </a:r>
            <a:r>
              <a:rPr lang="en-US" sz="2600"/>
              <a:t>па</a:t>
            </a:r>
            <a:r>
              <a:rPr lang="en-GB" sz="2600"/>
              <a:t> </a:t>
            </a:r>
            <a:r>
              <a:rPr lang="en-US" sz="2600"/>
              <a:t>чак и</a:t>
            </a:r>
            <a:r>
              <a:rPr lang="en-GB" sz="2600"/>
              <a:t> </a:t>
            </a:r>
            <a:r>
              <a:rPr lang="en-US" sz="2600"/>
              <a:t>добро расположену особу </a:t>
            </a:r>
          </a:p>
          <a:p>
            <a:pPr eaLnBrk="1" hangingPunct="1">
              <a:buFont typeface="Wingdings" pitchFamily="2" charset="2"/>
              <a:buNone/>
            </a:pPr>
            <a:endParaRPr lang="en-US" sz="2600"/>
          </a:p>
          <a:p>
            <a:pPr eaLnBrk="1" hangingPunct="1"/>
            <a:r>
              <a:rPr lang="en-US" sz="2600"/>
              <a:t>Може постати изненада веома разјарена</a:t>
            </a:r>
            <a:r>
              <a:rPr lang="en-GB" sz="2600"/>
              <a:t> </a:t>
            </a:r>
            <a:r>
              <a:rPr lang="en-US" sz="2600"/>
              <a:t>уколико се</a:t>
            </a:r>
            <a:r>
              <a:rPr lang="en-GB" sz="2600"/>
              <a:t> </a:t>
            </a:r>
            <a:r>
              <a:rPr lang="en-US" sz="2600"/>
              <a:t>не убеди у</a:t>
            </a:r>
            <a:r>
              <a:rPr lang="en-GB" sz="2600"/>
              <a:t> </a:t>
            </a:r>
            <a:r>
              <a:rPr lang="en-US" sz="2600"/>
              <a:t>добронамерност и</a:t>
            </a:r>
            <a:r>
              <a:rPr lang="en-GB" sz="2600"/>
              <a:t> </a:t>
            </a:r>
            <a:r>
              <a:rPr lang="en-US" sz="2600"/>
              <a:t>безбедност</a:t>
            </a:r>
            <a:r>
              <a:rPr lang="en-GB" sz="2600"/>
              <a:t> </a:t>
            </a:r>
            <a:r>
              <a:rPr lang="en-US" sz="2600"/>
              <a:t>средине у</a:t>
            </a:r>
            <a:r>
              <a:rPr lang="en-GB" sz="2600"/>
              <a:t> </a:t>
            </a:r>
            <a:r>
              <a:rPr lang="en-US" sz="2600"/>
              <a:t>којој борави</a:t>
            </a:r>
            <a:endParaRPr lang="en-GB" sz="2600"/>
          </a:p>
          <a:p>
            <a:pPr eaLnBrk="1" hangingPunct="1"/>
            <a:endParaRPr lang="en-GB" sz="260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Примери иницијалног контакта:</a:t>
            </a:r>
            <a:endParaRPr lang="en-GB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/>
              <a:t>Контакт започети представљањем</a:t>
            </a:r>
            <a:r>
              <a:rPr lang="en-GB" sz="2400"/>
              <a:t> </a:t>
            </a:r>
            <a:endParaRPr lang="en-US" sz="2400"/>
          </a:p>
          <a:p>
            <a:pPr eaLnBrk="1" hangingPunct="1">
              <a:buFont typeface="Wingdings" pitchFamily="2" charset="2"/>
              <a:buNone/>
            </a:pPr>
            <a:endParaRPr lang="en-GB" sz="2400"/>
          </a:p>
          <a:p>
            <a:pPr eaLnBrk="1" hangingPunct="1"/>
            <a:r>
              <a:rPr lang="en-US" sz="2400"/>
              <a:t>Наступити пословно</a:t>
            </a:r>
            <a:r>
              <a:rPr lang="en-GB" sz="2400"/>
              <a:t>, </a:t>
            </a:r>
            <a:r>
              <a:rPr lang="en-US" sz="2400"/>
              <a:t>уз указивање интересовања за</a:t>
            </a:r>
            <a:r>
              <a:rPr lang="en-GB" sz="2400"/>
              <a:t> </a:t>
            </a:r>
            <a:r>
              <a:rPr lang="en-US" sz="2400"/>
              <a:t>личност пацијента</a:t>
            </a:r>
            <a:r>
              <a:rPr lang="en-GB" sz="2400"/>
              <a:t>:</a:t>
            </a:r>
            <a:r>
              <a:rPr lang="en-US" sz="2400"/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/>
              <a:t>	</a:t>
            </a:r>
            <a:r>
              <a:rPr lang="en-GB" sz="2400"/>
              <a:t>“</a:t>
            </a:r>
            <a:r>
              <a:rPr lang="en-US" sz="2400"/>
              <a:t>Ја</a:t>
            </a:r>
            <a:r>
              <a:rPr lang="en-GB" sz="2400"/>
              <a:t> </a:t>
            </a:r>
            <a:r>
              <a:rPr lang="en-US" sz="2400"/>
              <a:t>сам</a:t>
            </a:r>
            <a:r>
              <a:rPr lang="en-GB" sz="2400"/>
              <a:t>…</a:t>
            </a:r>
            <a:r>
              <a:rPr lang="en-US" sz="2400"/>
              <a:t>са Одељења</a:t>
            </a:r>
            <a:r>
              <a:rPr lang="en-GB" sz="2400"/>
              <a:t>…</a:t>
            </a:r>
            <a:r>
              <a:rPr lang="en-US" sz="2400"/>
              <a:t>како</a:t>
            </a:r>
            <a:r>
              <a:rPr lang="en-GB" sz="2400"/>
              <a:t> </a:t>
            </a:r>
            <a:r>
              <a:rPr lang="en-US" sz="2400"/>
              <a:t>се</a:t>
            </a:r>
            <a:r>
              <a:rPr lang="en-GB" sz="2400"/>
              <a:t> </a:t>
            </a:r>
            <a:r>
              <a:rPr lang="en-US" sz="2400"/>
              <a:t>ви</a:t>
            </a:r>
            <a:r>
              <a:rPr lang="en-GB" sz="2400"/>
              <a:t> </a:t>
            </a:r>
            <a:r>
              <a:rPr lang="en-US" sz="2400"/>
              <a:t>зовете</a:t>
            </a:r>
            <a:r>
              <a:rPr lang="en-GB" sz="2400"/>
              <a:t>? </a:t>
            </a:r>
            <a:r>
              <a:rPr lang="en-US" sz="2400"/>
              <a:t>Речено</a:t>
            </a:r>
            <a:r>
              <a:rPr lang="en-GB" sz="2400"/>
              <a:t> </a:t>
            </a:r>
            <a:r>
              <a:rPr lang="en-US" sz="2400"/>
              <a:t>ми</a:t>
            </a:r>
            <a:r>
              <a:rPr lang="en-GB" sz="2400"/>
              <a:t> </a:t>
            </a:r>
            <a:r>
              <a:rPr lang="en-US" sz="2400"/>
              <a:t>је</a:t>
            </a:r>
            <a:r>
              <a:rPr lang="en-GB" sz="2400"/>
              <a:t> </a:t>
            </a:r>
            <a:r>
              <a:rPr lang="en-US" sz="2400"/>
              <a:t>да Вам је потребна помоћ</a:t>
            </a:r>
            <a:r>
              <a:rPr lang="en-GB" sz="2400"/>
              <a:t>, </a:t>
            </a:r>
            <a:r>
              <a:rPr lang="en-US" sz="2400"/>
              <a:t>па</a:t>
            </a:r>
            <a:r>
              <a:rPr lang="en-GB" sz="2400"/>
              <a:t> </a:t>
            </a:r>
            <a:r>
              <a:rPr lang="en-US" sz="2400"/>
              <a:t>бих волео да ми</a:t>
            </a:r>
            <a:r>
              <a:rPr lang="en-GB" sz="2400"/>
              <a:t> </a:t>
            </a:r>
            <a:r>
              <a:rPr lang="en-US" sz="2400"/>
              <a:t>испричате</a:t>
            </a:r>
            <a:r>
              <a:rPr lang="en-GB" sz="2400"/>
              <a:t> </a:t>
            </a:r>
            <a:r>
              <a:rPr lang="en-US" sz="2400"/>
              <a:t>због каквих сте тегоба доведени код нас</a:t>
            </a:r>
            <a:r>
              <a:rPr lang="en-GB" sz="2400"/>
              <a:t>”</a:t>
            </a:r>
            <a:endParaRPr lang="en-US" sz="2400"/>
          </a:p>
          <a:p>
            <a:pPr eaLnBrk="1" hangingPunct="1">
              <a:buFont typeface="Wingdings" pitchFamily="2" charset="2"/>
              <a:buNone/>
            </a:pPr>
            <a:endParaRPr lang="en-GB" sz="2400"/>
          </a:p>
          <a:p>
            <a:pPr eaLnBrk="1" hangingPunct="1"/>
            <a:r>
              <a:rPr lang="en-US" sz="2400"/>
              <a:t>Може</a:t>
            </a:r>
            <a:r>
              <a:rPr lang="en-GB" sz="2400"/>
              <a:t> </a:t>
            </a:r>
            <a:r>
              <a:rPr lang="en-US" sz="2400"/>
              <a:t>се</a:t>
            </a:r>
            <a:r>
              <a:rPr lang="en-GB" sz="2400"/>
              <a:t> </a:t>
            </a:r>
            <a:r>
              <a:rPr lang="en-US" sz="2400"/>
              <a:t>десити да особа</a:t>
            </a:r>
            <a:r>
              <a:rPr lang="en-GB" sz="2400"/>
              <a:t> </a:t>
            </a:r>
            <a:r>
              <a:rPr lang="en-US" sz="2400"/>
              <a:t>каже</a:t>
            </a:r>
            <a:r>
              <a:rPr lang="en-GB" sz="2400"/>
              <a:t> </a:t>
            </a:r>
            <a:r>
              <a:rPr lang="en-US" sz="2400"/>
              <a:t>да она не мисли да јој је</a:t>
            </a:r>
            <a:r>
              <a:rPr lang="en-GB" sz="2400"/>
              <a:t> </a:t>
            </a:r>
            <a:r>
              <a:rPr lang="en-US" sz="2400"/>
              <a:t>потребна помоћ: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/>
              <a:t>	</a:t>
            </a:r>
            <a:r>
              <a:rPr lang="en-GB" sz="2400"/>
              <a:t>„</a:t>
            </a:r>
            <a:r>
              <a:rPr lang="en-US" sz="2400"/>
              <a:t>У</a:t>
            </a:r>
            <a:r>
              <a:rPr lang="en-GB" sz="2400"/>
              <a:t> </a:t>
            </a:r>
            <a:r>
              <a:rPr lang="en-US" sz="2400"/>
              <a:t>реду</a:t>
            </a:r>
            <a:r>
              <a:rPr lang="en-GB" sz="2400"/>
              <a:t> </a:t>
            </a:r>
            <a:r>
              <a:rPr lang="en-US" sz="2400"/>
              <a:t>је</a:t>
            </a:r>
            <a:r>
              <a:rPr lang="en-GB" sz="2400"/>
              <a:t> </a:t>
            </a:r>
            <a:r>
              <a:rPr lang="en-US" sz="2400"/>
              <a:t>што</a:t>
            </a:r>
            <a:r>
              <a:rPr lang="en-GB" sz="2400"/>
              <a:t> </a:t>
            </a:r>
            <a:r>
              <a:rPr lang="en-US" sz="2400"/>
              <a:t>се</a:t>
            </a:r>
            <a:r>
              <a:rPr lang="en-GB" sz="2400"/>
              <a:t> </a:t>
            </a:r>
            <a:r>
              <a:rPr lang="en-US" sz="2400"/>
              <a:t>тако осећате и</a:t>
            </a:r>
            <a:r>
              <a:rPr lang="en-GB" sz="2400"/>
              <a:t> </a:t>
            </a:r>
            <a:r>
              <a:rPr lang="en-US" sz="2400"/>
              <a:t>верујем</a:t>
            </a:r>
            <a:r>
              <a:rPr lang="en-GB" sz="2400"/>
              <a:t> </a:t>
            </a:r>
            <a:r>
              <a:rPr lang="en-US" sz="2400"/>
              <a:t>да</a:t>
            </a:r>
            <a:r>
              <a:rPr lang="en-GB" sz="2400"/>
              <a:t> </a:t>
            </a:r>
            <a:r>
              <a:rPr lang="en-US" sz="2400"/>
              <a:t>ћемо</a:t>
            </a:r>
            <a:r>
              <a:rPr lang="en-GB" sz="2400"/>
              <a:t> </a:t>
            </a:r>
            <a:r>
              <a:rPr lang="en-US" sz="2400"/>
              <a:t>то</a:t>
            </a:r>
            <a:r>
              <a:rPr lang="en-GB" sz="2400"/>
              <a:t> </a:t>
            </a:r>
            <a:r>
              <a:rPr lang="en-US" sz="2400"/>
              <a:t>прегледом потврдити.</a:t>
            </a:r>
            <a:r>
              <a:rPr lang="en-GB" sz="2400"/>
              <a:t>”</a:t>
            </a:r>
          </a:p>
          <a:p>
            <a:pPr eaLnBrk="1" hangingPunct="1">
              <a:buFont typeface="Wingdings" pitchFamily="2" charset="2"/>
              <a:buNone/>
            </a:pPr>
            <a:endParaRPr lang="en-GB" sz="240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1759</Words>
  <Application>Microsoft Macintosh PowerPoint</Application>
  <PresentationFormat>On-screen Show (4:3)</PresentationFormat>
  <Paragraphs>234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Garamond</vt:lpstr>
      <vt:lpstr>Wingdings</vt:lpstr>
      <vt:lpstr>Office Theme</vt:lpstr>
      <vt:lpstr> ОСС: Ургентна медицина Ургентна стања у психијатрији  13. недеља наставе вежбе О агресивности </vt:lpstr>
      <vt:lpstr>Увод у терминологију</vt:lpstr>
      <vt:lpstr>Агресија и агресивност</vt:lpstr>
      <vt:lpstr>Основни облици манифестације агресије</vt:lpstr>
      <vt:lpstr>Разлика агресије и агресивности</vt:lpstr>
      <vt:lpstr>Кризне интервенције код агресивних особа</vt:lpstr>
      <vt:lpstr>Агресивно понашање</vt:lpstr>
      <vt:lpstr>Процена агресивности - иницијални контакт</vt:lpstr>
      <vt:lpstr>Примери иницијалног контакта:</vt:lpstr>
      <vt:lpstr>Процена агресивности - упозоравајући знаци</vt:lpstr>
      <vt:lpstr>Елементи процене агресивности</vt:lpstr>
      <vt:lpstr>Елементи процене агресивности - историја особе</vt:lpstr>
      <vt:lpstr>Елементи процене агресивности - понашање</vt:lpstr>
      <vt:lpstr>Елементи процене агресивности - социјално понашање</vt:lpstr>
      <vt:lpstr>Елементи процене агресивности - здравствене околности</vt:lpstr>
      <vt:lpstr>Процена агресивности - процена агресивне идеације</vt:lpstr>
      <vt:lpstr>Процена агресивности - процена агресивних намера</vt:lpstr>
      <vt:lpstr>Процена агресивности - процена мотивације за агресивним понашањем</vt:lpstr>
      <vt:lpstr>Идентификација шта се актуелно догађа</vt:lpstr>
      <vt:lpstr>Практичне смернице у идентификацији проблема</vt:lpstr>
      <vt:lpstr>Предузимање мера у контакту са агресивним особама</vt:lpstr>
      <vt:lpstr>Идентификација циљава интервенције - 3 базична принципа</vt:lpstr>
      <vt:lpstr>1. Безбедност и сигурност - околности сусрета</vt:lpstr>
      <vt:lpstr>1. Безбедност и сигурност - методе комуникације</vt:lpstr>
      <vt:lpstr>1. Безбедност и сигурност - елиминација повећаног ризика </vt:lpstr>
      <vt:lpstr>1. Безбедност и сигурност - вербална комуникација</vt:lpstr>
      <vt:lpstr>1. Безбедност и сигурност - директивне интервенције и надзор</vt:lpstr>
      <vt:lpstr>1. Безбедност и сигурност - мере физичког спутавања</vt:lpstr>
      <vt:lpstr>2. Подршка</vt:lpstr>
      <vt:lpstr>3. Циљане интервенције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Кризне интервенције у посебним ситуацијама:  различити видови насиља</dc:title>
  <dc:creator>Milica Borovcanin</dc:creator>
  <cp:lastModifiedBy>Milica Borovcanin</cp:lastModifiedBy>
  <cp:revision>35</cp:revision>
  <dcterms:created xsi:type="dcterms:W3CDTF">2016-05-01T15:16:40Z</dcterms:created>
  <dcterms:modified xsi:type="dcterms:W3CDTF">2022-09-26T08:58:25Z</dcterms:modified>
</cp:coreProperties>
</file>